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4"/>
  </p:notesMasterIdLst>
  <p:sldIdLst>
    <p:sldId id="276" r:id="rId2"/>
    <p:sldId id="277" r:id="rId3"/>
    <p:sldId id="258" r:id="rId4"/>
    <p:sldId id="316" r:id="rId5"/>
    <p:sldId id="364" r:id="rId6"/>
    <p:sldId id="340" r:id="rId7"/>
    <p:sldId id="544" r:id="rId8"/>
    <p:sldId id="545" r:id="rId9"/>
    <p:sldId id="547" r:id="rId10"/>
    <p:sldId id="548" r:id="rId11"/>
    <p:sldId id="549" r:id="rId12"/>
    <p:sldId id="550" r:id="rId13"/>
    <p:sldId id="342" r:id="rId14"/>
    <p:sldId id="478" r:id="rId15"/>
    <p:sldId id="476" r:id="rId16"/>
    <p:sldId id="477" r:id="rId17"/>
    <p:sldId id="422" r:id="rId18"/>
    <p:sldId id="459" r:id="rId19"/>
    <p:sldId id="423" r:id="rId20"/>
    <p:sldId id="460" r:id="rId21"/>
    <p:sldId id="462" r:id="rId22"/>
    <p:sldId id="463" r:id="rId23"/>
    <p:sldId id="424" r:id="rId24"/>
    <p:sldId id="461" r:id="rId25"/>
    <p:sldId id="426" r:id="rId26"/>
    <p:sldId id="464" r:id="rId27"/>
    <p:sldId id="360" r:id="rId28"/>
    <p:sldId id="467" r:id="rId29"/>
    <p:sldId id="469" r:id="rId30"/>
    <p:sldId id="470" r:id="rId31"/>
    <p:sldId id="473" r:id="rId32"/>
    <p:sldId id="475" r:id="rId33"/>
    <p:sldId id="343" r:id="rId34"/>
    <p:sldId id="481" r:id="rId35"/>
    <p:sldId id="427" r:id="rId36"/>
    <p:sldId id="472" r:id="rId37"/>
    <p:sldId id="480" r:id="rId38"/>
    <p:sldId id="428" r:id="rId39"/>
    <p:sldId id="479" r:id="rId40"/>
    <p:sldId id="344" r:id="rId41"/>
    <p:sldId id="345" r:id="rId42"/>
    <p:sldId id="483" r:id="rId43"/>
    <p:sldId id="429" r:id="rId44"/>
    <p:sldId id="484" r:id="rId45"/>
    <p:sldId id="430" r:id="rId46"/>
    <p:sldId id="485" r:id="rId47"/>
    <p:sldId id="431" r:id="rId48"/>
    <p:sldId id="486" r:id="rId49"/>
    <p:sldId id="432" r:id="rId50"/>
    <p:sldId id="487" r:id="rId51"/>
    <p:sldId id="433" r:id="rId52"/>
    <p:sldId id="488" r:id="rId53"/>
    <p:sldId id="434" r:id="rId54"/>
    <p:sldId id="489" r:id="rId55"/>
    <p:sldId id="435" r:id="rId56"/>
    <p:sldId id="490" r:id="rId57"/>
    <p:sldId id="436" r:id="rId58"/>
    <p:sldId id="492" r:id="rId59"/>
    <p:sldId id="493" r:id="rId60"/>
    <p:sldId id="491" r:id="rId61"/>
    <p:sldId id="494" r:id="rId62"/>
    <p:sldId id="437" r:id="rId63"/>
    <p:sldId id="495" r:id="rId64"/>
    <p:sldId id="496" r:id="rId65"/>
    <p:sldId id="497" r:id="rId66"/>
    <p:sldId id="551" r:id="rId67"/>
    <p:sldId id="552" r:id="rId68"/>
    <p:sldId id="349" r:id="rId69"/>
    <p:sldId id="502" r:id="rId70"/>
    <p:sldId id="504" r:id="rId71"/>
    <p:sldId id="512" r:id="rId72"/>
    <p:sldId id="438" r:id="rId73"/>
    <p:sldId id="498" r:id="rId74"/>
    <p:sldId id="439" r:id="rId75"/>
    <p:sldId id="500" r:id="rId76"/>
    <p:sldId id="499" r:id="rId77"/>
    <p:sldId id="501" r:id="rId78"/>
    <p:sldId id="442" r:id="rId79"/>
    <p:sldId id="503" r:id="rId80"/>
    <p:sldId id="448" r:id="rId81"/>
    <p:sldId id="505" r:id="rId82"/>
    <p:sldId id="445" r:id="rId83"/>
    <p:sldId id="506" r:id="rId84"/>
    <p:sldId id="446" r:id="rId85"/>
    <p:sldId id="507" r:id="rId86"/>
    <p:sldId id="447" r:id="rId87"/>
    <p:sldId id="508" r:id="rId88"/>
    <p:sldId id="509" r:id="rId89"/>
    <p:sldId id="510" r:id="rId90"/>
    <p:sldId id="449" r:id="rId91"/>
    <p:sldId id="513" r:id="rId92"/>
    <p:sldId id="553" r:id="rId93"/>
    <p:sldId id="351" r:id="rId94"/>
    <p:sldId id="521" r:id="rId95"/>
    <p:sldId id="522" r:id="rId96"/>
    <p:sldId id="450" r:id="rId97"/>
    <p:sldId id="514" r:id="rId98"/>
    <p:sldId id="451" r:id="rId99"/>
    <p:sldId id="516" r:id="rId100"/>
    <p:sldId id="452" r:id="rId101"/>
    <p:sldId id="517" r:id="rId102"/>
    <p:sldId id="518" r:id="rId103"/>
    <p:sldId id="519" r:id="rId104"/>
    <p:sldId id="524" r:id="rId105"/>
    <p:sldId id="526" r:id="rId106"/>
    <p:sldId id="525" r:id="rId107"/>
    <p:sldId id="527" r:id="rId108"/>
    <p:sldId id="352" r:id="rId109"/>
    <p:sldId id="554" r:id="rId110"/>
    <p:sldId id="528" r:id="rId111"/>
    <p:sldId id="531" r:id="rId112"/>
    <p:sldId id="454" r:id="rId113"/>
    <p:sldId id="515" r:id="rId114"/>
    <p:sldId id="455" r:id="rId115"/>
    <p:sldId id="535" r:id="rId116"/>
    <p:sldId id="456" r:id="rId117"/>
    <p:sldId id="540" r:id="rId118"/>
    <p:sldId id="458" r:id="rId119"/>
    <p:sldId id="543" r:id="rId120"/>
    <p:sldId id="533" r:id="rId121"/>
    <p:sldId id="542" r:id="rId122"/>
    <p:sldId id="529" r:id="rId123"/>
    <p:sldId id="530" r:id="rId124"/>
    <p:sldId id="353" r:id="rId125"/>
    <p:sldId id="375" r:id="rId126"/>
    <p:sldId id="376" r:id="rId127"/>
    <p:sldId id="555" r:id="rId128"/>
    <p:sldId id="419" r:id="rId129"/>
    <p:sldId id="377" r:id="rId130"/>
    <p:sldId id="378" r:id="rId131"/>
    <p:sldId id="421" r:id="rId132"/>
    <p:sldId id="382" r:id="rId133"/>
    <p:sldId id="379" r:id="rId134"/>
    <p:sldId id="380" r:id="rId135"/>
    <p:sldId id="381" r:id="rId136"/>
    <p:sldId id="390" r:id="rId137"/>
    <p:sldId id="391" r:id="rId138"/>
    <p:sldId id="388" r:id="rId139"/>
    <p:sldId id="420" r:id="rId140"/>
    <p:sldId id="354" r:id="rId141"/>
    <p:sldId id="355" r:id="rId142"/>
    <p:sldId id="356" r:id="rId1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65531" autoAdjust="0"/>
  </p:normalViewPr>
  <p:slideViewPr>
    <p:cSldViewPr snapToGrid="0" snapToObjects="1">
      <p:cViewPr>
        <p:scale>
          <a:sx n="66" d="100"/>
          <a:sy n="66" d="100"/>
        </p:scale>
        <p:origin x="-2910" y="-300"/>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9/6/2017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en-U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3" Type="http://schemas.openxmlformats.org/officeDocument/2006/relationships/hyperlink" Target="https://www.epoolice.eu/" TargetMode="External"/><Relationship Id="rId2" Type="http://schemas.openxmlformats.org/officeDocument/2006/relationships/slide" Target="../slides/slide130.xml"/><Relationship Id="rId1" Type="http://schemas.openxmlformats.org/officeDocument/2006/relationships/notesMaster" Target="../notesMasters/notesMaster1.xml"/><Relationship Id="rId4" Type="http://schemas.openxmlformats.org/officeDocument/2006/relationships/hyperlink" Target="http://mandola-project.eu/publication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pt-PT"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en-US" dirty="0">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 explain the</a:t>
            </a:r>
            <a:r>
              <a:rPr lang="en-US" baseline="0" dirty="0" smtClean="0"/>
              <a:t> term “content data”. It may be useful for the trainer to focus on examples of content data so that participants are able to understand its scope. It is important that the trainer </a:t>
            </a:r>
            <a:r>
              <a:rPr lang="en-US" baseline="0" dirty="0" err="1" smtClean="0"/>
              <a:t>emphasise</a:t>
            </a:r>
            <a:r>
              <a:rPr lang="en-US" baseline="0" dirty="0" smtClean="0"/>
              <a:t> that content data is the most privacy-sensitive as it is not </a:t>
            </a:r>
            <a:r>
              <a:rPr lang="en-US" baseline="0" dirty="0" err="1" smtClean="0"/>
              <a:t>anonymised</a:t>
            </a:r>
            <a:r>
              <a:rPr lang="en-US" baseline="0" dirty="0" smtClean="0"/>
              <a:t> data and it contains actual communication content and/or messages or information being conveyed.  This definition is relevant for the procedural power of interception of content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a:p>
        </p:txBody>
      </p:sp>
    </p:spTree>
    <p:extLst>
      <p:ext uri="{BB962C8B-B14F-4D97-AF65-F5344CB8AC3E}">
        <p14:creationId xmlns:p14="http://schemas.microsoft.com/office/powerpoint/2010/main" val="30637824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article does not impose an obligation</a:t>
            </a:r>
            <a:r>
              <a:rPr lang="en-US" baseline="0" dirty="0" smtClean="0"/>
              <a:t> for the service provider to develop the necessary technical capabilities to enable it to conduct real-time collection of traffic data. It only may be obligated to do what is in its technical capacity, whether or not such technical capacity is being used at the time of the order.</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101</a:t>
            </a:fld>
            <a:endParaRPr lang="en-US"/>
          </a:p>
        </p:txBody>
      </p:sp>
    </p:spTree>
    <p:extLst>
      <p:ext uri="{BB962C8B-B14F-4D97-AF65-F5344CB8AC3E}">
        <p14:creationId xmlns:p14="http://schemas.microsoft.com/office/powerpoint/2010/main" val="28552342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§1. Explanation of this element is provided on the next slide.</a:t>
            </a:r>
            <a:endParaRPr lang="en-U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102</a:t>
            </a:fld>
            <a:endParaRPr lang="en-US">
              <a:cs typeface="Arial" charset="0"/>
            </a:endParaRPr>
          </a:p>
        </p:txBody>
      </p:sp>
    </p:spTree>
    <p:extLst>
      <p:ext uri="{BB962C8B-B14F-4D97-AF65-F5344CB8AC3E}">
        <p14:creationId xmlns:p14="http://schemas.microsoft.com/office/powerpoint/2010/main" val="21738590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Given the</a:t>
            </a:r>
            <a:r>
              <a:rPr lang="en-US" baseline="0" dirty="0" smtClean="0"/>
              <a:t> privacy concerns associated with real-time collection of traffic data, it is required that any exercise of powers under this article be with respect to specified communications and not giving general or indiscriminate surveillance powers to competent authorities.</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103</a:t>
            </a:fld>
            <a:endParaRPr lang="en-US"/>
          </a:p>
        </p:txBody>
      </p:sp>
    </p:spTree>
    <p:extLst>
      <p:ext uri="{BB962C8B-B14F-4D97-AF65-F5344CB8AC3E}">
        <p14:creationId xmlns:p14="http://schemas.microsoft.com/office/powerpoint/2010/main" val="31954892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§2. Explanation of this element is provided on the next slide.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104</a:t>
            </a:fld>
            <a:endParaRPr lang="en-US"/>
          </a:p>
        </p:txBody>
      </p:sp>
    </p:spTree>
    <p:extLst>
      <p:ext uri="{BB962C8B-B14F-4D97-AF65-F5344CB8AC3E}">
        <p14:creationId xmlns:p14="http://schemas.microsoft.com/office/powerpoint/2010/main" val="13943837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105</a:t>
            </a:fld>
            <a:endParaRPr lang="en-US"/>
          </a:p>
        </p:txBody>
      </p:sp>
    </p:spTree>
    <p:extLst>
      <p:ext uri="{BB962C8B-B14F-4D97-AF65-F5344CB8AC3E}">
        <p14:creationId xmlns:p14="http://schemas.microsoft.com/office/powerpoint/2010/main" val="40997714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§3. Explanation of this element is provided on the next slide.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106</a:t>
            </a:fld>
            <a:endParaRPr lang="en-US"/>
          </a:p>
        </p:txBody>
      </p:sp>
    </p:spTree>
    <p:extLst>
      <p:ext uri="{BB962C8B-B14F-4D97-AF65-F5344CB8AC3E}">
        <p14:creationId xmlns:p14="http://schemas.microsoft.com/office/powerpoint/2010/main" val="31641047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It</a:t>
            </a:r>
            <a:r>
              <a:rPr lang="en-US" baseline="0" dirty="0" smtClean="0"/>
              <a:t> is vital that the undertaking of real-time collection of traffic data is kept confidential, or else the measure may be frustrated.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107</a:t>
            </a:fld>
            <a:endParaRPr lang="en-US"/>
          </a:p>
        </p:txBody>
      </p:sp>
    </p:spTree>
    <p:extLst>
      <p:ext uri="{BB962C8B-B14F-4D97-AF65-F5344CB8AC3E}">
        <p14:creationId xmlns:p14="http://schemas.microsoft.com/office/powerpoint/2010/main" val="27004875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eaLnBrk="1" hangingPunct="1">
              <a:spcBef>
                <a:spcPct val="0"/>
              </a:spcBef>
            </a:pPr>
            <a:r>
              <a:rPr lang="en-US" dirty="0" smtClean="0"/>
              <a:t>Last, but not least Article 21 describes interception of content data. </a:t>
            </a:r>
          </a:p>
          <a:p>
            <a:pPr eaLnBrk="1" hangingPunct="1">
              <a:spcBef>
                <a:spcPct val="0"/>
              </a:spcBef>
            </a:pPr>
            <a:r>
              <a:rPr lang="en-US" dirty="0" smtClean="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smtClean="0"/>
          </a:p>
          <a:p>
            <a:pPr eaLnBrk="1" hangingPunct="1">
              <a:spcBef>
                <a:spcPct val="0"/>
              </a:spcBef>
            </a:pPr>
            <a:endParaRPr lang="en-US" dirty="0" smtClean="0"/>
          </a:p>
          <a:p>
            <a:pPr eaLnBrk="1" hangingPunct="1">
              <a:spcBef>
                <a:spcPct val="0"/>
              </a:spcBef>
            </a:pPr>
            <a:r>
              <a:rPr lang="en-US" dirty="0" smtClean="0"/>
              <a:t>That is the reason why, on Article 21, specifically, Budapest Convention includes provisions that enable investigators to intercept and record data communications.</a:t>
            </a:r>
          </a:p>
          <a:p>
            <a:pPr eaLnBrk="1" hangingPunct="1">
              <a:spcBef>
                <a:spcPct val="0"/>
              </a:spcBef>
            </a:pPr>
            <a:endParaRPr lang="en-GB" dirty="0" smtClean="0"/>
          </a:p>
          <a:p>
            <a:pPr eaLnBrk="1" hangingPunct="1">
              <a:spcBef>
                <a:spcPct val="0"/>
              </a:spcBef>
            </a:pPr>
            <a:r>
              <a:rPr lang="en-US" dirty="0" smtClean="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smtClean="0"/>
          </a:p>
          <a:p>
            <a:r>
              <a:rPr lang="en-US" dirty="0" smtClean="0"/>
              <a:t>For</a:t>
            </a:r>
            <a:r>
              <a:rPr lang="en-US" baseline="0" dirty="0" smtClean="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smtClean="0">
                <a:solidFill>
                  <a:schemeClr val="tx1"/>
                </a:solidFill>
                <a:effectLst/>
                <a:latin typeface="+mn-lt"/>
                <a:ea typeface="+mn-ea"/>
                <a:cs typeface="+mn-cs"/>
              </a:rPr>
              <a:t>right to respect for private and family</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life, home and correspondence</a:t>
            </a:r>
            <a:r>
              <a:rPr lang="en-US" baseline="0" dirty="0" smtClean="0"/>
              <a:t>): </a:t>
            </a:r>
            <a:r>
              <a:rPr lang="en-US" dirty="0" smtClean="0"/>
              <a:t>http://www.echr.coe.int/Documents/FS_Mass_surveillance_ENG.pdf</a:t>
            </a:r>
          </a:p>
          <a:p>
            <a:pPr eaLnBrk="1" hangingPunct="1">
              <a:spcBef>
                <a:spcPct val="0"/>
              </a:spcBef>
            </a:pPr>
            <a:endParaRPr lang="en-US"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t>To be noted that §3 of</a:t>
            </a:r>
            <a:r>
              <a:rPr lang="en-US" baseline="0" dirty="0" smtClean="0"/>
              <a:t> Article 21 imposes to </a:t>
            </a:r>
            <a:r>
              <a:rPr lang="en-GB" sz="1200" kern="1200" dirty="0" smtClean="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108</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t>This slide displays the full text of Article 21,</a:t>
            </a:r>
            <a:r>
              <a:rPr lang="en-US" baseline="0" dirty="0" smtClean="0"/>
              <a:t> </a:t>
            </a:r>
            <a:r>
              <a:rPr lang="en-US" u="none" baseline="0" dirty="0" smtClean="0">
                <a:solidFill>
                  <a:srgbClr val="FF0000"/>
                </a:solidFill>
              </a:rPr>
              <a:t>§1.</a:t>
            </a:r>
            <a:endParaRPr lang="en-GB"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109</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t>This slide displays the full text of Article 21,</a:t>
            </a:r>
            <a:r>
              <a:rPr lang="en-US" baseline="0" dirty="0" smtClean="0"/>
              <a:t> </a:t>
            </a:r>
            <a:r>
              <a:rPr lang="en-US" u="none" baseline="0" dirty="0" smtClean="0">
                <a:solidFill>
                  <a:srgbClr val="FF0000"/>
                </a:solidFill>
              </a:rPr>
              <a:t>§2.</a:t>
            </a:r>
            <a:endParaRPr lang="en-GB" sz="1200" kern="1200" dirty="0" smtClean="0">
              <a:solidFill>
                <a:schemeClr val="tx1"/>
              </a:solidFill>
              <a:effectLst/>
              <a:latin typeface="+mn-lt"/>
              <a:ea typeface="+mn-ea"/>
              <a:cs typeface="+mn-cs"/>
            </a:endParaRP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110</a:t>
            </a:fld>
            <a:endParaRPr lang="en-US">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55000" lnSpcReduction="20000"/>
          </a:bodyPr>
          <a:lstStyle/>
          <a:p>
            <a:pPr eaLnBrk="1" fontAlgn="auto" hangingPunct="1">
              <a:spcBef>
                <a:spcPts val="0"/>
              </a:spcBef>
              <a:spcAft>
                <a:spcPts val="0"/>
              </a:spcAft>
              <a:defRPr/>
            </a:pPr>
            <a:r>
              <a:rPr lang="en-GB" dirty="0" smtClean="0"/>
              <a:t>Articles 16 and 17 describe </a:t>
            </a:r>
            <a:r>
              <a:rPr lang="en-US" dirty="0" smtClean="0"/>
              <a:t>expeditious </a:t>
            </a:r>
            <a:r>
              <a:rPr lang="en-GB" dirty="0" smtClean="0"/>
              <a:t>preservation of computer data and </a:t>
            </a:r>
            <a:r>
              <a:rPr lang="en-US" dirty="0" smtClean="0"/>
              <a:t>expeditious </a:t>
            </a:r>
            <a:r>
              <a:rPr lang="en-GB" dirty="0" smtClean="0"/>
              <a:t>preservation and disclosure of computer data. Both of the provisions are very innovative and extremely significant.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smtClean="0"/>
          </a:p>
          <a:p>
            <a:pPr eaLnBrk="1" fontAlgn="auto" hangingPunct="1">
              <a:spcBef>
                <a:spcPts val="0"/>
              </a:spcBef>
              <a:spcAft>
                <a:spcPts val="0"/>
              </a:spcAft>
              <a:defRPr/>
            </a:pPr>
            <a:r>
              <a:rPr lang="en-GB" i="0" dirty="0" smtClean="0"/>
              <a:t>Traffic data, for example, is very</a:t>
            </a:r>
            <a:r>
              <a:rPr lang="en-US" i="0" dirty="0" smtClean="0"/>
              <a:t> helpful to identify the perpetrator of a crime. But this type of information is not systematically available.</a:t>
            </a:r>
            <a:r>
              <a:rPr lang="en-US" i="0" baseline="0" dirty="0" smtClean="0"/>
              <a:t> T</a:t>
            </a:r>
            <a:r>
              <a:rPr lang="en-US" i="0" dirty="0" smtClean="0"/>
              <a:t>herefore, ensuring</a:t>
            </a:r>
            <a:r>
              <a:rPr lang="en-US" i="0" baseline="0" dirty="0" smtClean="0"/>
              <a:t> its preservation implies the existence of </a:t>
            </a:r>
            <a:r>
              <a:rPr lang="en-GB" i="0" dirty="0" smtClean="0"/>
              <a:t>a legal instrument allowing law enforcement agents to order the preservation of such volatile information and to communicate it to other services.</a:t>
            </a:r>
            <a:endParaRPr lang="en-US" i="0" dirty="0" smtClean="0"/>
          </a:p>
          <a:p>
            <a:pPr eaLnBrk="1" fontAlgn="auto" hangingPunct="1">
              <a:spcBef>
                <a:spcPts val="0"/>
              </a:spcBef>
              <a:spcAft>
                <a:spcPts val="0"/>
              </a:spcAft>
              <a:defRPr/>
            </a:pPr>
            <a:endParaRPr lang="en-US" i="1" dirty="0" smtClean="0"/>
          </a:p>
          <a:p>
            <a:pPr eaLnBrk="1" fontAlgn="auto" hangingPunct="1">
              <a:spcBef>
                <a:spcPts val="0"/>
              </a:spcBef>
              <a:spcAft>
                <a:spcPts val="0"/>
              </a:spcAft>
              <a:defRPr/>
            </a:pPr>
            <a:r>
              <a:rPr lang="en-US" i="1" dirty="0" smtClean="0"/>
              <a:t>  Some countries implemented data retention legislation. Outside Europe, most counties did not yet implement such legislation. </a:t>
            </a:r>
            <a:r>
              <a:rPr lang="en-US" b="0" i="1" u="none" dirty="0" smtClean="0">
                <a:solidFill>
                  <a:srgbClr val="FF0000"/>
                </a:solidFill>
              </a:rPr>
              <a:t>Inside the European Union, some data</a:t>
            </a:r>
            <a:r>
              <a:rPr lang="en-US" b="0" i="1" u="none" baseline="0" dirty="0" smtClean="0">
                <a:solidFill>
                  <a:srgbClr val="FF0000"/>
                </a:solidFill>
              </a:rPr>
              <a:t> retention national legislations have been declared contrary to the local constitution because of a lack of appropriate safeguards (for ex. in Germany and in Slovenia), and the EU </a:t>
            </a:r>
            <a:r>
              <a:rPr lang="en-US" b="0" i="1" u="none" dirty="0" smtClean="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smtClean="0">
                <a:solidFill>
                  <a:srgbClr val="FF0000"/>
                </a:solidFill>
              </a:rPr>
              <a:t> Charter of Fundamental Rights and the European Convention on Human Rights </a:t>
            </a:r>
            <a:r>
              <a:rPr lang="en-US" b="0" i="1" u="none" dirty="0" smtClean="0">
                <a:solidFill>
                  <a:srgbClr val="FF0000"/>
                </a:solidFill>
              </a:rPr>
              <a:t>(</a:t>
            </a:r>
            <a:r>
              <a:rPr lang="en-GB" sz="1200" b="0" i="1" u="none" kern="1200" dirty="0" smtClean="0">
                <a:solidFill>
                  <a:srgbClr val="FF0000"/>
                </a:solidFill>
                <a:effectLst/>
                <a:latin typeface="+mn-lt"/>
                <a:ea typeface="+mn-ea"/>
                <a:cs typeface="+mn-cs"/>
              </a:rPr>
              <a:t>Judgment of the Court, 8 April 2014, joined cases C-293/12 and C-594/12,</a:t>
            </a:r>
            <a:r>
              <a:rPr lang="en-GB" sz="1200" b="0" i="1" u="none" kern="1200" baseline="0" dirty="0" smtClean="0">
                <a:solidFill>
                  <a:srgbClr val="FF0000"/>
                </a:solidFill>
                <a:effectLst/>
                <a:latin typeface="+mn-lt"/>
                <a:ea typeface="+mn-ea"/>
                <a:cs typeface="+mn-cs"/>
              </a:rPr>
              <a:t> c</a:t>
            </a:r>
            <a:r>
              <a:rPr lang="en-GB" sz="1200" b="0" i="1" u="none" kern="1200" dirty="0" smtClean="0">
                <a:solidFill>
                  <a:srgbClr val="FF0000"/>
                </a:solidFill>
                <a:effectLst/>
                <a:latin typeface="+mn-lt"/>
                <a:ea typeface="+mn-ea"/>
                <a:cs typeface="+mn-cs"/>
              </a:rPr>
              <a:t>ase "Digital Rights Ireland Ltd“</a:t>
            </a:r>
            <a:r>
              <a:rPr lang="en-US" b="0" i="1" u="none" dirty="0" smtClean="0">
                <a:solidFill>
                  <a:srgbClr val="FF0000"/>
                </a:solidFill>
              </a:rPr>
              <a:t>). This</a:t>
            </a:r>
            <a:r>
              <a:rPr lang="en-US" b="0" i="1" u="none" baseline="0" dirty="0" smtClean="0">
                <a:solidFill>
                  <a:srgbClr val="FF0000"/>
                </a:solidFill>
              </a:rPr>
              <a:t> situation provides a first overview of the importance of Article 15 of the Budapest Convention on conditions and safeguards, which will be considered in Part II</a:t>
            </a:r>
            <a:r>
              <a:rPr lang="en-US" b="0" i="1" u="none" dirty="0" smtClean="0">
                <a:solidFill>
                  <a:srgbClr val="FF0000"/>
                </a:solidFill>
              </a:rPr>
              <a:t>. </a:t>
            </a:r>
          </a:p>
          <a:p>
            <a:pPr eaLnBrk="1" fontAlgn="auto" hangingPunct="1">
              <a:spcBef>
                <a:spcPts val="0"/>
              </a:spcBef>
              <a:spcAft>
                <a:spcPts val="0"/>
              </a:spcAf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The Budapest Convention </a:t>
            </a:r>
            <a:r>
              <a:rPr lang="en-GB" sz="1200" kern="1200" dirty="0" smtClean="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smtClean="0">
                <a:solidFill>
                  <a:schemeClr val="tx1"/>
                </a:solidFill>
                <a:effectLst/>
                <a:latin typeface="+mn-lt"/>
                <a:ea typeface="+mn-ea"/>
                <a:cs typeface="+mn-cs"/>
              </a:rPr>
              <a:t> to the real-time collection and retention of future traffic data or real-time access to content data.</a:t>
            </a:r>
            <a:r>
              <a:rPr lang="en-GB" sz="1200" kern="1200" dirty="0" smtClean="0">
                <a:solidFill>
                  <a:schemeClr val="tx1"/>
                </a:solidFill>
                <a:effectLst/>
                <a:latin typeface="+mn-lt"/>
                <a:ea typeface="+mn-ea"/>
                <a:cs typeface="+mn-cs"/>
              </a:rPr>
              <a:t> These articles organise </a:t>
            </a:r>
            <a:r>
              <a:rPr lang="en-GB" dirty="0" smtClean="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Notes</a:t>
            </a:r>
            <a:r>
              <a:rPr lang="en-GB" baseline="0" dirty="0" smtClean="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smtClean="0"/>
              <a:t>T</a:t>
            </a:r>
            <a:r>
              <a:rPr lang="en-GB" dirty="0" smtClean="0"/>
              <a:t>he distinction</a:t>
            </a:r>
            <a:r>
              <a:rPr lang="en-GB" baseline="0" dirty="0" smtClean="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smtClean="0"/>
              <a:t>P</a:t>
            </a:r>
            <a:r>
              <a:rPr lang="en-GB" dirty="0" smtClean="0"/>
              <a:t>arties of the Convention can go further than the minimum levels described here.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12</a:t>
            </a:fld>
            <a:endParaRPr lang="en-US" altLang="en-US" smtClean="0">
              <a:cs typeface="Arial"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21,</a:t>
            </a:r>
            <a:r>
              <a:rPr lang="en-US" baseline="0" dirty="0" smtClean="0"/>
              <a:t> </a:t>
            </a:r>
            <a:r>
              <a:rPr lang="en-US" u="none" baseline="0" dirty="0" smtClean="0">
                <a:solidFill>
                  <a:srgbClr val="FF0000"/>
                </a:solidFill>
              </a:rPr>
              <a:t>§3 and §4.</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111</a:t>
            </a:fld>
            <a:endParaRPr lang="en-US"/>
          </a:p>
        </p:txBody>
      </p:sp>
    </p:spTree>
    <p:extLst>
      <p:ext uri="{BB962C8B-B14F-4D97-AF65-F5344CB8AC3E}">
        <p14:creationId xmlns:p14="http://schemas.microsoft.com/office/powerpoint/2010/main" val="21279744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§1. Explanation of this element is provided on the next slide.</a:t>
            </a:r>
            <a:endParaRPr lang="en-US" dirty="0" smtClean="0"/>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112</a:t>
            </a:fld>
            <a:endParaRPr lang="en-US">
              <a:cs typeface="Arial" charset="0"/>
            </a:endParaRPr>
          </a:p>
        </p:txBody>
      </p:sp>
    </p:spTree>
    <p:extLst>
      <p:ext uri="{BB962C8B-B14F-4D97-AF65-F5344CB8AC3E}">
        <p14:creationId xmlns:p14="http://schemas.microsoft.com/office/powerpoint/2010/main" val="24223877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Budapest</a:t>
            </a:r>
            <a:r>
              <a:rPr lang="en-US" baseline="0" dirty="0" smtClean="0"/>
              <a:t> Convention uses the term “competent authorities” to provide a certain level of flexibility to parties to empower the appropriate authorities depending on their legal systems.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113</a:t>
            </a:fld>
            <a:endParaRPr lang="en-US"/>
          </a:p>
        </p:txBody>
      </p:sp>
    </p:spTree>
    <p:extLst>
      <p:ext uri="{BB962C8B-B14F-4D97-AF65-F5344CB8AC3E}">
        <p14:creationId xmlns:p14="http://schemas.microsoft.com/office/powerpoint/2010/main" val="415243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§1. Explanation of this element is provided on the next slide.</a:t>
            </a:r>
            <a:endParaRPr lang="en-US" dirty="0" smtClean="0"/>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114</a:t>
            </a:fld>
            <a:endParaRPr lang="en-US">
              <a:cs typeface="Arial" charset="0"/>
            </a:endParaRPr>
          </a:p>
        </p:txBody>
      </p:sp>
    </p:spTree>
    <p:extLst>
      <p:ext uri="{BB962C8B-B14F-4D97-AF65-F5344CB8AC3E}">
        <p14:creationId xmlns:p14="http://schemas.microsoft.com/office/powerpoint/2010/main" val="153769055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Law enforcement officials</a:t>
            </a:r>
            <a:r>
              <a:rPr lang="en-US" baseline="0" dirty="0" smtClean="0"/>
              <a:t> may directly use technical means to intercept content data. The Budapest Convention is technology-neutral in this respect, and parties are free to legislate on specific technical measures that may be used to intercept such content data.</a:t>
            </a:r>
            <a:r>
              <a:rPr lang="en-US" baseline="0" dirty="0"/>
              <a:t> </a:t>
            </a:r>
            <a:r>
              <a:rPr lang="en-US" baseline="0" dirty="0" smtClean="0"/>
              <a:t>The competent authorities may also compel a service provider to assist in this regard, including cooperating and assisting the competent authorities to realize this power.</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115</a:t>
            </a:fld>
            <a:endParaRPr lang="en-US"/>
          </a:p>
        </p:txBody>
      </p:sp>
    </p:spTree>
    <p:extLst>
      <p:ext uri="{BB962C8B-B14F-4D97-AF65-F5344CB8AC3E}">
        <p14:creationId xmlns:p14="http://schemas.microsoft.com/office/powerpoint/2010/main" val="372806013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§1. Explanation of this element is provided on the next slide.</a:t>
            </a:r>
            <a:endParaRPr lang="en-US" dirty="0" smtClean="0"/>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116</a:t>
            </a:fld>
            <a:endParaRPr lang="en-US">
              <a:cs typeface="Arial" charset="0"/>
            </a:endParaRPr>
          </a:p>
        </p:txBody>
      </p:sp>
    </p:spTree>
    <p:extLst>
      <p:ext uri="{BB962C8B-B14F-4D97-AF65-F5344CB8AC3E}">
        <p14:creationId xmlns:p14="http://schemas.microsoft.com/office/powerpoint/2010/main" val="240242366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article does not impose an obligation</a:t>
            </a:r>
            <a:r>
              <a:rPr lang="en-US" baseline="0" dirty="0" smtClean="0"/>
              <a:t> for the service provider to develop the necessary technical capabilities to enable it to conduct interception of content data. It only may be obligated to do what is in its technical capacity, whether or not such technical capacity is being used at the time of the order.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117</a:t>
            </a:fld>
            <a:endParaRPr lang="en-US"/>
          </a:p>
        </p:txBody>
      </p:sp>
    </p:spTree>
    <p:extLst>
      <p:ext uri="{BB962C8B-B14F-4D97-AF65-F5344CB8AC3E}">
        <p14:creationId xmlns:p14="http://schemas.microsoft.com/office/powerpoint/2010/main" val="60056922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§1. Explanation of this element is provided on the next slide.</a:t>
            </a:r>
            <a:endParaRPr lang="en-US" dirty="0" smtClean="0"/>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118</a:t>
            </a:fld>
            <a:endParaRPr lang="en-US">
              <a:cs typeface="Arial" charset="0"/>
            </a:endParaRPr>
          </a:p>
        </p:txBody>
      </p:sp>
    </p:spTree>
    <p:extLst>
      <p:ext uri="{BB962C8B-B14F-4D97-AF65-F5344CB8AC3E}">
        <p14:creationId xmlns:p14="http://schemas.microsoft.com/office/powerpoint/2010/main" val="22602297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Given the</a:t>
            </a:r>
            <a:r>
              <a:rPr lang="en-US" baseline="0" dirty="0" smtClean="0"/>
              <a:t> serious privacy concerns associated with interception of content data, it is required that any exercise of powers under this article be with respect to specified communications and not giving general or indiscriminate surveillance powers to competent authorities.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119</a:t>
            </a:fld>
            <a:endParaRPr lang="en-US"/>
          </a:p>
        </p:txBody>
      </p:sp>
    </p:spTree>
    <p:extLst>
      <p:ext uri="{BB962C8B-B14F-4D97-AF65-F5344CB8AC3E}">
        <p14:creationId xmlns:p14="http://schemas.microsoft.com/office/powerpoint/2010/main" val="2985609134"/>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§2. Explanation of this element is provided on the next slide.</a:t>
            </a:r>
            <a:endParaRPr lang="en-US" dirty="0" smtClean="0"/>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120</a:t>
            </a:fld>
            <a:endParaRPr lang="en-US">
              <a:cs typeface="Arial" charset="0"/>
            </a:endParaRPr>
          </a:p>
        </p:txBody>
      </p:sp>
    </p:spTree>
    <p:extLst>
      <p:ext uri="{BB962C8B-B14F-4D97-AF65-F5344CB8AC3E}">
        <p14:creationId xmlns:p14="http://schemas.microsoft.com/office/powerpoint/2010/main" val="109287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Article 16 introduces “expedited preservation” as an immediate provisional measure to keep evidence and give time to obtain judicial orders for the seisure or disclosure of the data. This may be traffic data or content data. </a:t>
            </a:r>
            <a:r>
              <a:rPr lang="en-US" dirty="0" smtClean="0"/>
              <a:t>This slide displays the full text of Article 16,</a:t>
            </a:r>
            <a:r>
              <a:rPr lang="en-US" baseline="0" dirty="0" smtClean="0"/>
              <a:t> </a:t>
            </a:r>
            <a:r>
              <a:rPr lang="en-US" u="none" baseline="0" dirty="0" smtClean="0">
                <a:solidFill>
                  <a:srgbClr val="FF0000"/>
                </a:solidFill>
              </a:rPr>
              <a:t>§1.</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a:t>
            </a:fld>
            <a:endParaRPr lang="en-US" dirty="0"/>
          </a:p>
        </p:txBody>
      </p:sp>
    </p:spTree>
    <p:extLst>
      <p:ext uri="{BB962C8B-B14F-4D97-AF65-F5344CB8AC3E}">
        <p14:creationId xmlns:p14="http://schemas.microsoft.com/office/powerpoint/2010/main" val="40747434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121</a:t>
            </a:fld>
            <a:endParaRPr lang="en-US"/>
          </a:p>
        </p:txBody>
      </p:sp>
    </p:spTree>
    <p:extLst>
      <p:ext uri="{BB962C8B-B14F-4D97-AF65-F5344CB8AC3E}">
        <p14:creationId xmlns:p14="http://schemas.microsoft.com/office/powerpoint/2010/main" val="2198499874"/>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21, </a:t>
            </a:r>
            <a:r>
              <a:rPr lang="en-US" u="none" baseline="0" dirty="0" smtClean="0">
                <a:solidFill>
                  <a:srgbClr val="FF0000"/>
                </a:solidFill>
              </a:rPr>
              <a:t>§3. Explanation of this element is provided on the next slide.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122</a:t>
            </a:fld>
            <a:endParaRPr lang="en-US"/>
          </a:p>
        </p:txBody>
      </p:sp>
    </p:spTree>
    <p:extLst>
      <p:ext uri="{BB962C8B-B14F-4D97-AF65-F5344CB8AC3E}">
        <p14:creationId xmlns:p14="http://schemas.microsoft.com/office/powerpoint/2010/main" val="237999230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It</a:t>
            </a:r>
            <a:r>
              <a:rPr lang="en-US" baseline="0" dirty="0" smtClean="0"/>
              <a:t> is vital that the undertaking of interception of content data is kept confidential, or else the measure may be frustrated.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123</a:t>
            </a:fld>
            <a:endParaRPr lang="en-US"/>
          </a:p>
        </p:txBody>
      </p:sp>
    </p:spTree>
    <p:extLst>
      <p:ext uri="{BB962C8B-B14F-4D97-AF65-F5344CB8AC3E}">
        <p14:creationId xmlns:p14="http://schemas.microsoft.com/office/powerpoint/2010/main" val="2192495223"/>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part One of the lesson.</a:t>
            </a:r>
          </a:p>
          <a:p>
            <a:pPr eaLnBrk="1" hangingPunct="1">
              <a:spcBef>
                <a:spcPct val="0"/>
              </a:spcBef>
            </a:pPr>
            <a:endParaRPr lang="en-GB"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124</a:t>
            </a:fld>
            <a:endParaRPr lang="en-GB">
              <a:cs typeface="Arial" charset="0"/>
            </a:endParaRPr>
          </a:p>
        </p:txBody>
      </p:sp>
    </p:spTree>
    <p:extLst>
      <p:ext uri="{BB962C8B-B14F-4D97-AF65-F5344CB8AC3E}">
        <p14:creationId xmlns:p14="http://schemas.microsoft.com/office/powerpoint/2010/main" val="926291540"/>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The preservation of fundamental rights is of extreme importance</a:t>
            </a:r>
            <a:r>
              <a:rPr lang="en-GB" baseline="0" dirty="0" smtClean="0"/>
              <a:t> in combatting cybercrime. Indeed, investigative powers that enable the prosecution of crime perpetrators are also instruments that are susceptible to limit drastically citizens’ freedoms. Therefore, the preservation of the rule of law implies to subject powers and procedures provided for in Section II of the Budapest Convention to conditions and safeguards that enable the observance of fundamental rights and freedoms.</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125</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GB" dirty="0" smtClean="0"/>
              <a:t>Conditions and safeguards are imposed by Article 15. Moreover, each</a:t>
            </a:r>
            <a:r>
              <a:rPr lang="en-GB" baseline="0" dirty="0" smtClean="0"/>
              <a:t> subsequent article regulating procedural measures (</a:t>
            </a:r>
            <a:r>
              <a:rPr lang="en-GB" dirty="0" smtClean="0"/>
              <a:t>Article</a:t>
            </a:r>
            <a:r>
              <a:rPr lang="en-GB" baseline="0" dirty="0" smtClean="0"/>
              <a:t>s 16 to 21) contain a paragraph that recalls that powers and procedures referred to in that article must be subject to A</a:t>
            </a:r>
            <a:r>
              <a:rPr lang="en-GB" dirty="0" smtClean="0"/>
              <a:t>rticle 15.  </a:t>
            </a:r>
          </a:p>
          <a:p>
            <a:pPr eaLnBrk="1" hangingPunct="1">
              <a:spcBef>
                <a:spcPct val="0"/>
              </a:spcBef>
            </a:pPr>
            <a:endParaRPr lang="en-GB" dirty="0" smtClean="0"/>
          </a:p>
          <a:p>
            <a:pPr eaLnBrk="1" hangingPunct="1">
              <a:spcBef>
                <a:spcPct val="0"/>
              </a:spcBef>
            </a:pPr>
            <a:r>
              <a:rPr lang="en-GB" dirty="0" smtClean="0"/>
              <a:t>1 - As</a:t>
            </a:r>
            <a:r>
              <a:rPr lang="en-GB" baseline="0" dirty="0" smtClean="0"/>
              <a:t> previously explained, Ar</a:t>
            </a:r>
            <a:r>
              <a:rPr lang="en-GB" dirty="0" smtClean="0"/>
              <a:t>ticle 15 is extremely important since it recalls</a:t>
            </a:r>
            <a:r>
              <a:rPr lang="en-GB" baseline="0" dirty="0" smtClean="0"/>
              <a:t> that the fight against cybercrime cannot be detrimental to the protection of human rights and liberties. Therefore, the establishment, the implementation and the application of procedural rules must be accompanied by appropriate safeguards, which must be provided for by the domestic law. </a:t>
            </a:r>
          </a:p>
          <a:p>
            <a:pPr eaLnBrk="1" hangingPunct="1">
              <a:spcBef>
                <a:spcPct val="0"/>
              </a:spcBef>
            </a:pPr>
            <a:endParaRPr lang="en-GB" i="0" baseline="0" dirty="0" smtClean="0"/>
          </a:p>
          <a:p>
            <a:pPr eaLnBrk="1" hangingPunct="1">
              <a:spcBef>
                <a:spcPct val="0"/>
              </a:spcBef>
            </a:pPr>
            <a:r>
              <a:rPr lang="en-GB" i="1" baseline="0" dirty="0" smtClean="0"/>
              <a:t>This first sentence contains two important principles. </a:t>
            </a:r>
          </a:p>
          <a:p>
            <a:pPr eaLnBrk="1" hangingPunct="1">
              <a:spcBef>
                <a:spcPct val="0"/>
              </a:spcBef>
            </a:pPr>
            <a:endParaRPr lang="en-GB" i="1" baseline="0" dirty="0" smtClean="0"/>
          </a:p>
          <a:p>
            <a:pPr algn="just" eaLnBrk="1" hangingPunct="1">
              <a:spcBef>
                <a:spcPct val="0"/>
              </a:spcBef>
            </a:pPr>
            <a:r>
              <a:rPr lang="en-GB" i="0" baseline="0" dirty="0" smtClean="0"/>
              <a:t>The first one is that the </a:t>
            </a:r>
            <a:r>
              <a:rPr lang="en-GB" b="1" i="0" baseline="0" dirty="0" smtClean="0"/>
              <a:t>preservation of human rights </a:t>
            </a:r>
            <a:r>
              <a:rPr lang="en-GB" i="0" baseline="0" dirty="0" smtClean="0"/>
              <a:t>is an iterative process which must be ensured taking into account all precise circumstances. For this reason the determination of appropriate safeguards should be done at each step of the life of a procedural rule: </a:t>
            </a:r>
            <a:r>
              <a:rPr lang="en-GB" b="1" i="1" baseline="0" dirty="0" smtClean="0"/>
              <a:t>its establishment </a:t>
            </a:r>
            <a:r>
              <a:rPr lang="en-GB" i="0" baseline="0" dirty="0" smtClean="0"/>
              <a:t>(i.e. its incorporation into the domestic law), </a:t>
            </a:r>
            <a:r>
              <a:rPr lang="en-GB" b="1" i="1" baseline="0" dirty="0" smtClean="0">
                <a:solidFill>
                  <a:srgbClr val="FF0000"/>
                </a:solidFill>
              </a:rPr>
              <a:t>its implementation </a:t>
            </a:r>
            <a:r>
              <a:rPr lang="en-GB" b="0" i="1" baseline="0" dirty="0" smtClean="0">
                <a:solidFill>
                  <a:srgbClr val="FF0000"/>
                </a:solidFill>
              </a:rPr>
              <a:t>(i.e. the internal organisation in order to enable the power or procedure to take place)</a:t>
            </a:r>
            <a:r>
              <a:rPr lang="en-GB" b="1" i="1" baseline="0" dirty="0" smtClean="0">
                <a:solidFill>
                  <a:srgbClr val="FF0000"/>
                </a:solidFill>
              </a:rPr>
              <a:t> and </a:t>
            </a:r>
            <a:r>
              <a:rPr lang="en-GB" b="0" i="1" baseline="0" dirty="0" smtClean="0">
                <a:solidFill>
                  <a:srgbClr val="FF0000"/>
                </a:solidFill>
              </a:rPr>
              <a:t>afterward </a:t>
            </a:r>
            <a:r>
              <a:rPr lang="en-GB" b="1" i="1" baseline="0" dirty="0" smtClean="0">
                <a:solidFill>
                  <a:srgbClr val="FF0000"/>
                </a:solidFill>
              </a:rPr>
              <a:t>its application </a:t>
            </a:r>
            <a:r>
              <a:rPr lang="en-GB" b="0" i="1" baseline="0" dirty="0" smtClean="0">
                <a:solidFill>
                  <a:srgbClr val="FF0000"/>
                </a:solidFill>
              </a:rPr>
              <a:t>(i.e. its concrete application in a given particular case)</a:t>
            </a:r>
            <a:r>
              <a:rPr lang="en-GB" b="0" i="0" baseline="0" dirty="0" smtClean="0"/>
              <a:t>. </a:t>
            </a:r>
            <a:r>
              <a:rPr lang="en-GB" i="0" baseline="0" dirty="0" smtClean="0"/>
              <a:t>Anticipation is moreover a particular important action that enables the preservation of Human Rights “by design” – where appropriate – which means basically that, if a safeguard has been designed to be included in a given procedure at the time this procedure has been defined, this safeguard will be totally compatible with the application of  that procedure, which will enable both to save efforts in applying the safeguard and to ensure the correct application of the safeguard for the benefit of fundamental rights protection.</a:t>
            </a:r>
          </a:p>
          <a:p>
            <a:pPr algn="just" eaLnBrk="1" hangingPunct="1">
              <a:spcBef>
                <a:spcPct val="0"/>
              </a:spcBef>
            </a:pPr>
            <a:r>
              <a:rPr lang="en-GB" i="0" baseline="0" dirty="0" smtClean="0"/>
              <a:t>	</a:t>
            </a:r>
          </a:p>
          <a:p>
            <a:pPr algn="just" eaLnBrk="1" hangingPunct="1">
              <a:spcBef>
                <a:spcPct val="0"/>
              </a:spcBef>
            </a:pPr>
            <a:r>
              <a:rPr lang="en-GB" i="0" baseline="0" dirty="0" smtClean="0"/>
              <a:t>The second one is the principle of </a:t>
            </a:r>
            <a:r>
              <a:rPr lang="en-GB" b="1" i="0" baseline="0" dirty="0" smtClean="0"/>
              <a:t>legal basis</a:t>
            </a:r>
            <a:r>
              <a:rPr lang="en-GB" i="0" baseline="0" dirty="0" smtClean="0"/>
              <a:t>. Safeguards must be provided for by domestic law, which enables both their effectiveness and public knowledge (thanks to which citizen will be able to know their rights and obligations). However, the notion “Domestic law” is here understood in its </a:t>
            </a:r>
            <a:r>
              <a:rPr lang="en-GB" b="1" i="0" baseline="0" dirty="0" smtClean="0"/>
              <a:t>substantive sense</a:t>
            </a:r>
            <a:r>
              <a:rPr lang="en-GB" i="0" baseline="0" dirty="0" smtClean="0"/>
              <a:t>, and refers to legislative acts but also to constitutional rules and other legal sources such as constant jurisprudence (source: explanatory report to the Convention on Cybercrime, which corresponds to the position of the Council of Europe’s European Court of Human Rights - ECtHR).</a:t>
            </a:r>
          </a:p>
          <a:p>
            <a:pPr eaLnBrk="1" hangingPunct="1">
              <a:spcBef>
                <a:spcPct val="0"/>
              </a:spcBef>
            </a:pPr>
            <a:endParaRPr lang="en-GB"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126</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GB" baseline="0" dirty="0" smtClean="0"/>
              <a:t>2 - The follow-up of the provision explains that the protection of human rights must be “adequate”, and include rights arising pursuant to obligations each country has undertaken. The two examples that are given are </a:t>
            </a:r>
            <a:r>
              <a:rPr lang="en-GB" sz="800" kern="1200" dirty="0" smtClean="0">
                <a:solidFill>
                  <a:schemeClr val="tx1"/>
                </a:solidFill>
                <a:latin typeface="+mn-lt"/>
                <a:ea typeface="+mn-ea"/>
                <a:cs typeface="+mn-cs"/>
              </a:rPr>
              <a:t>the 1950 Council of Europe (CoE) Convention for the Protection of Human Rights and Fundamental Freedoms, often more simply called “European Convention of Human Rights” (ECHR) and the 1966 United Nations International Covenant on Civil and political Rights (ICCPR). Other examples might be the 1969 American Convention on Human Rights and the 1981 African Charter on Human Rights and Peoples’ Rights.</a:t>
            </a:r>
          </a:p>
          <a:p>
            <a:pPr eaLnBrk="1" hangingPunct="1">
              <a:spcBef>
                <a:spcPct val="0"/>
              </a:spcBef>
            </a:pPr>
            <a:endParaRPr lang="en-GB" sz="800" kern="1200" dirty="0" smtClean="0">
              <a:solidFill>
                <a:schemeClr val="tx1"/>
              </a:solidFill>
              <a:latin typeface="+mn-lt"/>
              <a:ea typeface="+mn-ea"/>
              <a:cs typeface="+mn-cs"/>
            </a:endParaRPr>
          </a:p>
          <a:p>
            <a:pPr eaLnBrk="1" hangingPunct="1">
              <a:spcBef>
                <a:spcPct val="0"/>
              </a:spcBef>
            </a:pPr>
            <a:r>
              <a:rPr lang="en-GB" sz="800" i="1" kern="1200" dirty="0" smtClean="0">
                <a:solidFill>
                  <a:schemeClr val="tx1"/>
                </a:solidFill>
                <a:latin typeface="+mn-lt"/>
                <a:ea typeface="+mn-ea"/>
                <a:cs typeface="+mn-cs"/>
              </a:rPr>
              <a:t>The notion of “adequacy” means</a:t>
            </a:r>
            <a:r>
              <a:rPr lang="en-GB" sz="800" i="1" kern="1200" baseline="0" dirty="0" smtClean="0">
                <a:solidFill>
                  <a:schemeClr val="tx1"/>
                </a:solidFill>
                <a:latin typeface="+mn-lt"/>
                <a:ea typeface="+mn-ea"/>
                <a:cs typeface="+mn-cs"/>
              </a:rPr>
              <a:t> once again that safeguards in place must be adapted to specific circumstances, in order to effectively protect human rights taking these circumstances into account. </a:t>
            </a:r>
          </a:p>
          <a:p>
            <a:pPr eaLnBrk="1" hangingPunct="1">
              <a:spcBef>
                <a:spcPct val="0"/>
              </a:spcBef>
            </a:pPr>
            <a:endParaRPr lang="en-GB" sz="800" i="1" kern="1200" baseline="0" dirty="0" smtClean="0">
              <a:solidFill>
                <a:schemeClr val="tx1"/>
              </a:solidFill>
              <a:latin typeface="+mn-lt"/>
              <a:ea typeface="+mn-ea"/>
              <a:cs typeface="+mn-cs"/>
            </a:endParaRPr>
          </a:p>
          <a:p>
            <a:pPr eaLnBrk="1" hangingPunct="1">
              <a:spcBef>
                <a:spcPct val="0"/>
              </a:spcBef>
            </a:pPr>
            <a:r>
              <a:rPr lang="en-GB" sz="800" i="1" kern="1200" baseline="0" dirty="0" smtClean="0">
                <a:solidFill>
                  <a:schemeClr val="tx1"/>
                </a:solidFill>
                <a:latin typeface="+mn-lt"/>
                <a:ea typeface="+mn-ea"/>
                <a:cs typeface="+mn-cs"/>
              </a:rPr>
              <a:t>Several rights that are common to the ECHR and the ICCPR will be listed in the next slide.</a:t>
            </a:r>
          </a:p>
          <a:p>
            <a:pPr eaLnBrk="1" hangingPunct="1">
              <a:spcBef>
                <a:spcPct val="0"/>
              </a:spcBef>
            </a:pPr>
            <a:endParaRPr lang="en-GB" baseline="0" dirty="0" smtClean="0"/>
          </a:p>
          <a:p>
            <a:pPr eaLnBrk="1" hangingPunct="1">
              <a:spcBef>
                <a:spcPct val="0"/>
              </a:spcBef>
            </a:pPr>
            <a:r>
              <a:rPr lang="en-GB" baseline="0" dirty="0" smtClean="0"/>
              <a:t>3 - Finally, §1 of Article 15 explains that safeguards must ensure, at least, the principle of </a:t>
            </a:r>
            <a:r>
              <a:rPr lang="en-GB" b="1" baseline="0" dirty="0" smtClean="0"/>
              <a:t>proportionality.</a:t>
            </a:r>
            <a:r>
              <a:rPr lang="en-GB" baseline="0" dirty="0" smtClean="0"/>
              <a:t> The principle of proportionality is another important principle, whose meaning might vary depending on legal systems. </a:t>
            </a:r>
          </a:p>
          <a:p>
            <a:pPr eaLnBrk="1" hangingPunct="1">
              <a:spcBef>
                <a:spcPct val="0"/>
              </a:spcBef>
            </a:pPr>
            <a:endParaRPr lang="en-GB" baseline="0" dirty="0" smtClean="0"/>
          </a:p>
          <a:p>
            <a:pPr eaLnBrk="1" hangingPunct="1">
              <a:spcBef>
                <a:spcPct val="0"/>
              </a:spcBef>
            </a:pPr>
            <a:r>
              <a:rPr lang="en-GB" dirty="0" smtClean="0"/>
              <a:t>The principle of proportionality requires that there be a reasonable relationship between a particular objective to be achieved and the means used to achieve that objective.</a:t>
            </a:r>
            <a:r>
              <a:rPr lang="en-GB" baseline="0" dirty="0" smtClean="0"/>
              <a:t> </a:t>
            </a:r>
          </a:p>
          <a:p>
            <a:pPr eaLnBrk="1" hangingPunct="1">
              <a:spcBef>
                <a:spcPct val="0"/>
              </a:spcBef>
            </a:pPr>
            <a:endParaRPr lang="en-GB" baseline="0" dirty="0" smtClean="0"/>
          </a:p>
          <a:p>
            <a:pPr eaLnBrk="1" hangingPunct="1">
              <a:spcBef>
                <a:spcPct val="0"/>
              </a:spcBef>
            </a:pPr>
            <a:r>
              <a:rPr lang="en-GB" baseline="0" dirty="0" smtClean="0"/>
              <a:t>In countries bounded by the ECHR the principle of proportionality ensures that no other less intrusive power or procedure could enable to reach adequately the objective of this power or procedure, taking into account both the nature and circumstances of the offence, and the nature and legitimacy of the impacted fundamental rights. </a:t>
            </a:r>
          </a:p>
          <a:p>
            <a:pPr eaLnBrk="1" hangingPunct="1">
              <a:spcBef>
                <a:spcPct val="0"/>
              </a:spcBef>
            </a:pPr>
            <a:endParaRPr lang="en-GB" baseline="0" dirty="0" smtClean="0"/>
          </a:p>
          <a:p>
            <a:pPr eaLnBrk="1" hangingPunct="1">
              <a:spcBef>
                <a:spcPct val="0"/>
              </a:spcBef>
            </a:pPr>
            <a:r>
              <a:rPr lang="en-GB" baseline="0" dirty="0" smtClean="0"/>
              <a:t>Within the framework of the ECHR, this principle is understood as either including, or being accompanied by another principle which is the principle of “necessity” of the power or procedure. It refers to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is there a pressing social need for some restriction of the fundamental</a:t>
            </a:r>
            <a:r>
              <a:rPr lang="en-GB" baseline="0" dirty="0" smtClean="0"/>
              <a:t> rights</a:t>
            </a:r>
            <a:r>
              <a:rPr lang="en-GB" dirty="0" smtClean="0"/>
              <a:t>?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does the particular restriction</a:t>
            </a:r>
            <a:r>
              <a:rPr lang="en-GB" baseline="0" dirty="0" smtClean="0"/>
              <a:t> </a:t>
            </a:r>
            <a:r>
              <a:rPr lang="en-GB" dirty="0" smtClean="0"/>
              <a:t>corresponds to this need?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dirty="0" smtClean="0"/>
              <a:t>if so, is it a proportionate response to that need?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en-GB" i="1" baseline="0" dirty="0" smtClean="0"/>
              <a:t>As an example, the explicit limitation already mentioned in Article 21 that the application of interception measures are to be conducted in respect to a range of serious offences, determined by domestic law, is an explicit example of the application of the proportionality principle (see the explanatory report to the Budapest Convention).</a:t>
            </a:r>
            <a:endParaRPr lang="en-US" i="1" baseline="0" dirty="0" smtClean="0"/>
          </a:p>
          <a:p>
            <a:pPr eaLnBrk="1" hangingPunct="1">
              <a:spcBef>
                <a:spcPct val="0"/>
              </a:spcBef>
            </a:pPr>
            <a:endParaRPr lang="en-US" baseline="0" dirty="0" smtClean="0"/>
          </a:p>
          <a:p>
            <a:pPr eaLnBrk="1" hangingPunct="1">
              <a:spcBef>
                <a:spcPct val="0"/>
              </a:spcBef>
            </a:pPr>
            <a:endParaRPr lang="en-GB" baseline="0"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127</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smtClean="0">
                <a:solidFill>
                  <a:schemeClr val="tx1"/>
                </a:solidFill>
                <a:latin typeface="+mn-lt"/>
                <a:ea typeface="+mn-ea"/>
                <a:cs typeface="+mn-cs"/>
              </a:rPr>
              <a:t>Among rights that are guaranteed both by the ECHR and the ICCPR and that </a:t>
            </a:r>
            <a:r>
              <a:rPr lang="en-US" baseline="0" dirty="0" smtClean="0"/>
              <a:t>might come into play during cybercrime investigations and prosecutions</a:t>
            </a:r>
            <a:r>
              <a:rPr lang="en-GB" sz="1200" i="0" kern="1200" baseline="0" dirty="0" smtClean="0">
                <a:solidFill>
                  <a:schemeClr val="tx1"/>
                </a:solidFill>
                <a:latin typeface="+mn-lt"/>
                <a:ea typeface="+mn-ea"/>
                <a:cs typeface="+mn-cs"/>
              </a:rPr>
              <a:t> are:</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The right to liberty and security,</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The right to a fair trial and to presumption of innocence (including the right to remain silent and to not incriminate oneself)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The right to not be held guilty </a:t>
            </a:r>
            <a:r>
              <a:rPr lang="en-GB" sz="2400" b="0" i="0" u="none" strike="noStrike" kern="1200" baseline="0" dirty="0" smtClean="0">
                <a:solidFill>
                  <a:schemeClr val="tx1"/>
                </a:solidFill>
                <a:latin typeface="+mn-lt"/>
                <a:ea typeface="+mn-ea"/>
                <a:cs typeface="+mn-cs"/>
              </a:rPr>
              <a:t>of a criminal offence where his or her act or omission was not constituting a criminal offence under law at the time when it was committed,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2400" b="0" i="0" u="none" strike="noStrike" kern="1200" baseline="0" dirty="0" smtClean="0">
                <a:solidFill>
                  <a:schemeClr val="tx1"/>
                </a:solidFill>
                <a:latin typeface="+mn-lt"/>
                <a:ea typeface="+mn-ea"/>
                <a:cs typeface="+mn-cs"/>
              </a:rPr>
              <a:t>T</a:t>
            </a:r>
            <a:r>
              <a:rPr lang="en-GB" sz="1200" i="0" kern="1200" baseline="0" dirty="0" smtClean="0">
                <a:solidFill>
                  <a:schemeClr val="tx1"/>
                </a:solidFill>
                <a:latin typeface="+mn-lt"/>
                <a:ea typeface="+mn-ea"/>
                <a:cs typeface="+mn-cs"/>
              </a:rPr>
              <a:t>he right to private life or “privacy”,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Freedom of thought, conscience and religion,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Freedom of expression,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i="0" kern="1200" baseline="0" dirty="0" smtClean="0">
                <a:solidFill>
                  <a:schemeClr val="tx1"/>
                </a:solidFill>
                <a:latin typeface="+mn-lt"/>
                <a:ea typeface="+mn-ea"/>
                <a:cs typeface="+mn-cs"/>
              </a:rPr>
              <a:t>Freedom of </a:t>
            </a:r>
            <a:r>
              <a:rPr lang="en-GB" sz="1200" i="0" dirty="0" smtClean="0"/>
              <a:t>peaceful </a:t>
            </a:r>
            <a:r>
              <a:rPr lang="en-GB" sz="1200" i="0" kern="1200" baseline="0" dirty="0" smtClean="0">
                <a:solidFill>
                  <a:schemeClr val="tx1"/>
                </a:solidFill>
                <a:latin typeface="+mn-lt"/>
                <a:ea typeface="+mn-ea"/>
                <a:cs typeface="+mn-cs"/>
              </a:rPr>
              <a:t>assembly and association. </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baseline="0" dirty="0" smtClean="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dirty="0" smtClean="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128</a:t>
            </a:fld>
            <a:endParaRPr lang="en-US">
              <a:cs typeface="Arial" charset="0"/>
            </a:endParaRPr>
          </a:p>
        </p:txBody>
      </p:sp>
    </p:spTree>
    <p:extLst>
      <p:ext uri="{BB962C8B-B14F-4D97-AF65-F5344CB8AC3E}">
        <p14:creationId xmlns:p14="http://schemas.microsoft.com/office/powerpoint/2010/main" val="16771061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US" dirty="0" smtClean="0"/>
              <a:t>Paragraph 2 of Article 15 </a:t>
            </a:r>
            <a:r>
              <a:rPr lang="en-GB" dirty="0" smtClean="0"/>
              <a:t>does not limit the types of conditions and safeguards that could be applicable.</a:t>
            </a:r>
            <a:r>
              <a:rPr lang="en-GB" baseline="0" dirty="0" smtClean="0"/>
              <a:t> This article only provides for a list of safeguards that must be implemented as a minimum, where appropriate in view of the nature of the procedure or power concerned (depending on </a:t>
            </a:r>
            <a:r>
              <a:rPr lang="en-GB" b="1" baseline="0" dirty="0" smtClean="0"/>
              <a:t>the more or less intrusive nature of the power or procedure</a:t>
            </a:r>
            <a:r>
              <a:rPr lang="en-GB" baseline="0" dirty="0" smtClean="0"/>
              <a:t>).</a:t>
            </a:r>
          </a:p>
          <a:p>
            <a:pPr eaLnBrk="1" hangingPunct="1">
              <a:spcBef>
                <a:spcPct val="0"/>
              </a:spcBef>
            </a:pPr>
            <a:endParaRPr lang="en-GB" baseline="0" dirty="0" smtClean="0"/>
          </a:p>
          <a:p>
            <a:pPr eaLnBrk="1" hangingPunct="1">
              <a:spcBef>
                <a:spcPct val="0"/>
              </a:spcBef>
            </a:pPr>
            <a:r>
              <a:rPr lang="en-US" baseline="0" dirty="0" smtClean="0"/>
              <a:t>These latter safeguards are:</a:t>
            </a:r>
          </a:p>
          <a:p>
            <a:pPr marL="171450" indent="-171450" eaLnBrk="1" hangingPunct="1">
              <a:spcBef>
                <a:spcPct val="0"/>
              </a:spcBef>
              <a:buFont typeface="Arial" panose="020B0604020202020204" pitchFamily="34" charset="0"/>
              <a:buChar char="•"/>
            </a:pPr>
            <a:r>
              <a:rPr lang="en-US" baseline="0" dirty="0" smtClean="0"/>
              <a:t>a </a:t>
            </a:r>
            <a:r>
              <a:rPr lang="en-GB" dirty="0" smtClean="0"/>
              <a:t>judicial or other independent supervision, </a:t>
            </a:r>
          </a:p>
          <a:p>
            <a:pPr marL="171450" indent="-171450" eaLnBrk="1" hangingPunct="1">
              <a:spcBef>
                <a:spcPct val="0"/>
              </a:spcBef>
              <a:buFont typeface="Arial" panose="020B0604020202020204" pitchFamily="34" charset="0"/>
              <a:buChar char="•"/>
            </a:pPr>
            <a:r>
              <a:rPr lang="en-GB" dirty="0" smtClean="0"/>
              <a:t>grounds justifying application, </a:t>
            </a:r>
          </a:p>
          <a:p>
            <a:pPr marL="171450" indent="-171450" eaLnBrk="1" hangingPunct="1">
              <a:spcBef>
                <a:spcPct val="0"/>
              </a:spcBef>
              <a:buFont typeface="Arial" panose="020B0604020202020204" pitchFamily="34" charset="0"/>
              <a:buChar char="•"/>
            </a:pPr>
            <a:r>
              <a:rPr lang="en-GB" dirty="0" smtClean="0"/>
              <a:t>and the limitation of the scope and the duration of such power or procedure. </a:t>
            </a:r>
          </a:p>
          <a:p>
            <a:pPr eaLnBrk="1" hangingPunct="1">
              <a:spcBef>
                <a:spcPct val="0"/>
              </a:spcBef>
            </a:pPr>
            <a:endParaRPr lang="en-GB" dirty="0" smtClean="0"/>
          </a:p>
          <a:p>
            <a:pPr eaLnBrk="1" hangingPunct="1">
              <a:spcBef>
                <a:spcPct val="0"/>
              </a:spcBef>
            </a:pPr>
            <a:r>
              <a:rPr lang="en-GB" b="1" dirty="0" smtClean="0"/>
              <a:t>Independent supervision </a:t>
            </a:r>
            <a:r>
              <a:rPr lang="en-GB" dirty="0" smtClean="0"/>
              <a:t>and </a:t>
            </a:r>
            <a:r>
              <a:rPr lang="en-GB" b="1" dirty="0" smtClean="0"/>
              <a:t>scope and time limitation </a:t>
            </a:r>
            <a:r>
              <a:rPr lang="en-GB" dirty="0" smtClean="0"/>
              <a:t>are traditional safeguards</a:t>
            </a:r>
            <a:r>
              <a:rPr lang="en-GB" baseline="0" dirty="0" smtClean="0"/>
              <a:t> that ensure the proportionality of the intrusive measures, by imposing limits to these measures and by enabling the independent verification of the respect of these limitations and of the other principles ensuring rights protection. </a:t>
            </a:r>
          </a:p>
          <a:p>
            <a:pPr eaLnBrk="1" hangingPunct="1">
              <a:spcBef>
                <a:spcPct val="0"/>
              </a:spcBef>
            </a:pPr>
            <a:endParaRPr lang="en-GB" baseline="0" dirty="0" smtClean="0"/>
          </a:p>
          <a:p>
            <a:pPr eaLnBrk="1" hangingPunct="1">
              <a:spcBef>
                <a:spcPct val="0"/>
              </a:spcBef>
            </a:pPr>
            <a:r>
              <a:rPr lang="en-GB" baseline="0" dirty="0" smtClean="0"/>
              <a:t>The </a:t>
            </a:r>
            <a:r>
              <a:rPr lang="en-GB" b="1" baseline="0" dirty="0" smtClean="0"/>
              <a:t>specification of the grounds </a:t>
            </a:r>
            <a:r>
              <a:rPr lang="en-GB" baseline="0" dirty="0" smtClean="0"/>
              <a:t>that justify the intrusive measure is another principle that traditionally ensures both the necessity and the proportionality of this measure (this specification enables to verify if the measure that limits freedoms is effectively needed, and if this measure is proportionate to the specific aim to be reached). </a:t>
            </a:r>
          </a:p>
          <a:p>
            <a:pPr eaLnBrk="1" hangingPunct="1">
              <a:spcBef>
                <a:spcPct val="0"/>
              </a:spcBef>
            </a:pPr>
            <a:endParaRPr lang="en-GB" baseline="0" dirty="0" smtClean="0"/>
          </a:p>
          <a:p>
            <a:pPr eaLnBrk="1" hangingPunct="1">
              <a:spcBef>
                <a:spcPct val="0"/>
              </a:spcBef>
            </a:pPr>
            <a:r>
              <a:rPr lang="en-GB" baseline="0" dirty="0" smtClean="0"/>
              <a:t>The idea that </a:t>
            </a:r>
            <a:r>
              <a:rPr lang="en-GB" dirty="0" smtClean="0"/>
              <a:t>safeguards must be implemented to the extent they</a:t>
            </a:r>
            <a:r>
              <a:rPr lang="en-GB" baseline="0" dirty="0" smtClean="0"/>
              <a:t> are “</a:t>
            </a:r>
            <a:r>
              <a:rPr lang="en-GB" i="1" baseline="0" dirty="0" smtClean="0"/>
              <a:t>appropriate in view of the nature of the procedure or power concerned</a:t>
            </a:r>
            <a:r>
              <a:rPr lang="en-GB" baseline="0" dirty="0" smtClean="0"/>
              <a:t>” deserves to be further detailed. This indication </a:t>
            </a:r>
            <a:r>
              <a:rPr lang="en-GB" dirty="0" smtClean="0"/>
              <a:t>recalls </a:t>
            </a:r>
            <a:r>
              <a:rPr lang="en-GB" baseline="0" dirty="0" smtClean="0"/>
              <a:t>for the third time the importance of taking into account the surrounding circumstances in the determination of appropriate safeguards. For example, as recalled in the explanatory report to the Convention on Cybercrime, “</a:t>
            </a:r>
            <a:r>
              <a:rPr lang="en-GB" sz="1200" b="0" i="1" u="none" strike="noStrike" kern="1200" baseline="0" dirty="0" smtClean="0">
                <a:solidFill>
                  <a:schemeClr val="tx1"/>
                </a:solidFill>
                <a:latin typeface="+mn-lt"/>
                <a:ea typeface="+mn-ea"/>
                <a:cs typeface="+mn-cs"/>
              </a:rPr>
              <a:t>Parties should clearly apply conditions and safeguards such as</a:t>
            </a:r>
            <a:r>
              <a:rPr lang="en-GB" sz="1200" b="0" i="0" u="none" strike="noStrike" kern="1200" baseline="0" dirty="0" smtClean="0">
                <a:solidFill>
                  <a:schemeClr val="tx1"/>
                </a:solidFill>
                <a:latin typeface="+mn-lt"/>
                <a:ea typeface="+mn-ea"/>
                <a:cs typeface="+mn-cs"/>
              </a:rPr>
              <a:t>” the ones mentioned in §2 mentioned in this slide “</a:t>
            </a:r>
            <a:r>
              <a:rPr lang="en-GB" sz="1200" b="0" i="1" u="none" strike="noStrike" kern="1200" baseline="0" dirty="0" smtClean="0">
                <a:solidFill>
                  <a:schemeClr val="tx1"/>
                </a:solidFill>
                <a:latin typeface="+mn-lt"/>
                <a:ea typeface="+mn-ea"/>
                <a:cs typeface="+mn-cs"/>
              </a:rPr>
              <a:t>with respect to interception, given its intrusiveness</a:t>
            </a:r>
            <a:r>
              <a:rPr lang="en-GB" sz="1200" b="0" i="0" u="none" strike="noStrike" kern="1200" baseline="0" dirty="0" smtClean="0">
                <a:solidFill>
                  <a:schemeClr val="tx1"/>
                </a:solidFill>
                <a:latin typeface="+mn-lt"/>
                <a:ea typeface="+mn-ea"/>
                <a:cs typeface="+mn-cs"/>
              </a:rPr>
              <a:t>”, but will not apply equally to data preservation. Specific circumstances might also call for safeguards that are not listed in Article 15. According to the explanatory report, these other safeguards “</a:t>
            </a:r>
            <a:r>
              <a:rPr lang="en-GB" sz="1200" b="0" i="1" u="none" strike="noStrike" kern="1200" baseline="0" dirty="0" smtClean="0">
                <a:solidFill>
                  <a:schemeClr val="tx1"/>
                </a:solidFill>
                <a:latin typeface="+mn-lt"/>
                <a:ea typeface="+mn-ea"/>
                <a:cs typeface="+mn-cs"/>
              </a:rPr>
              <a:t>that should be addressed under domestic law include the right against self-incrimination, and legal privileges and specificity of individuals or places which are the object of the application of the measure</a:t>
            </a:r>
            <a:r>
              <a:rPr lang="en-GB" sz="1200" b="0" i="0" u="none" strike="noStrike" kern="1200" baseline="0" dirty="0" smtClean="0">
                <a:solidFill>
                  <a:schemeClr val="tx1"/>
                </a:solidFill>
                <a:latin typeface="+mn-lt"/>
                <a:ea typeface="+mn-ea"/>
                <a:cs typeface="+mn-cs"/>
              </a:rPr>
              <a:t>” (for example, the protection of journalists, judges and attorney-at-law offices and correspondence should be reinforced). </a:t>
            </a:r>
            <a:endParaRPr lang="en-GB" dirty="0" smtClean="0"/>
          </a:p>
          <a:p>
            <a:pPr eaLnBrk="1" hangingPunct="1">
              <a:spcBef>
                <a:spcPct val="0"/>
              </a:spcBef>
            </a:pPr>
            <a:endParaRPr lang="en-GB"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dirty="0" smtClean="0"/>
              <a:t>Finally, paragraph 3 of Article 15 evokes the necessity to consider the impact of the powers and</a:t>
            </a:r>
            <a:r>
              <a:rPr lang="en-GB" baseline="0" dirty="0" smtClean="0"/>
              <a:t> procedures upon the rights, responsibilities and legitimate interests of third parties, to the extent that it is consistent with the public interest, in particular the sound administration of justice. This requirement is the second aspect of the principle of proportionality, which was mentioned while defining this principle in the previous slide.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smtClean="0"/>
          </a:p>
          <a:p>
            <a:pPr eaLnBrk="1" hangingPunct="1">
              <a:spcBef>
                <a:spcPct val="0"/>
              </a:spcBef>
            </a:pPr>
            <a:r>
              <a:rPr lang="en-GB" dirty="0" smtClean="0"/>
              <a:t>The principle of proportionality</a:t>
            </a:r>
            <a:r>
              <a:rPr lang="en-GB" baseline="0" dirty="0" smtClean="0"/>
              <a:t> is ensuring that no other less intrusive power or procedure could enable reaching adequately the objective of this power or procedure, taking into account both the nature and circumstances of the offence, and the nature and legitimacy of the impacted fundamental rights. Paragraph 3 of Article 15 addresses the last part of this latter sentence, by ensuring that implemented safeguards take into account the impact on fundamental rights, responsibilities and legitimate interests of third parties. </a:t>
            </a:r>
          </a:p>
          <a:p>
            <a:pPr eaLnBrk="1" hangingPunct="1">
              <a:spcBef>
                <a:spcPct val="0"/>
              </a:spcBef>
            </a:pPr>
            <a:endParaRPr lang="en-GB" baseline="0" dirty="0" smtClean="0"/>
          </a:p>
          <a:p>
            <a:pPr eaLnBrk="1" hangingPunct="1">
              <a:spcBef>
                <a:spcPct val="0"/>
              </a:spcBef>
            </a:pPr>
            <a:r>
              <a:rPr lang="en-GB" baseline="0" dirty="0" smtClean="0"/>
              <a:t>Paragraph 3 limits the necessity to reduce the impacts of the power or procedure to situation where this reduction is “consistent </a:t>
            </a:r>
            <a:r>
              <a:rPr lang="en-GB" dirty="0" smtClean="0"/>
              <a:t>with the public interest, in particular the sound administration of justice”. This means that the impact of the powers or</a:t>
            </a:r>
            <a:r>
              <a:rPr lang="en-GB" baseline="0" dirty="0" smtClean="0"/>
              <a:t> procedures must firstly be assessed in relation to </a:t>
            </a:r>
            <a:r>
              <a:rPr lang="en-GB" dirty="0" smtClean="0"/>
              <a:t>the sound administration of justice and other public interests (e.g. public safety and public health and other 	interests, including the interests of victims and the respect for private life). In the extent that the limitation of the impact of the power or procedure on other rights and interests is compatible with the safeguard of these public</a:t>
            </a:r>
            <a:r>
              <a:rPr lang="en-GB" baseline="0" dirty="0" smtClean="0"/>
              <a:t> interests, then other safeguards should be implemented in order to safeguard these other interests, such as “</a:t>
            </a:r>
            <a:r>
              <a:rPr lang="en-GB" dirty="0" smtClean="0"/>
              <a:t>minimising disruption of consumer services, protection from liability for disclosure or facilitating disclosure under this Chapter, or protection of proprietary interests</a:t>
            </a:r>
            <a:r>
              <a:rPr lang="en-GB" baseline="0" dirty="0" smtClean="0"/>
              <a:t>” </a:t>
            </a:r>
            <a:r>
              <a:rPr lang="en-GB" dirty="0" smtClean="0"/>
              <a:t>(see </a:t>
            </a:r>
            <a:r>
              <a:rPr lang="en-GB" baseline="0" dirty="0" smtClean="0"/>
              <a:t>[1] </a:t>
            </a:r>
            <a:r>
              <a:rPr lang="en-GB" dirty="0" smtClean="0"/>
              <a:t>the explanatory report to the Convention on cybercrime, §</a:t>
            </a:r>
            <a:r>
              <a:rPr lang="en-GB" baseline="0" dirty="0" smtClean="0"/>
              <a:t> 148)</a:t>
            </a:r>
            <a:r>
              <a:rPr lang="en-GB" dirty="0" smtClean="0"/>
              <a:t>.</a:t>
            </a:r>
          </a:p>
          <a:p>
            <a:pPr eaLnBrk="1" hangingPunct="1">
              <a:spcBef>
                <a:spcPct val="0"/>
              </a:spcBef>
            </a:pPr>
            <a:endParaRPr lang="en-GB" baseline="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b="1" i="1" u="sng" dirty="0" smtClean="0"/>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smtClean="0"/>
              <a:t>[1] </a:t>
            </a:r>
            <a:r>
              <a:rPr lang="en-GB" sz="1200" dirty="0" smtClean="0"/>
              <a:t>Explanatory report to the Convention on cybercrime, §148.</a:t>
            </a:r>
          </a:p>
          <a:p>
            <a:pPr eaLnBrk="1" hangingPunct="1">
              <a:spcBef>
                <a:spcPct val="0"/>
              </a:spcBef>
            </a:pPr>
            <a:endParaRPr lang="en-GB" baseline="0" dirty="0" smtClean="0"/>
          </a:p>
          <a:p>
            <a:pPr eaLnBrk="1" hangingPunct="1">
              <a:spcBef>
                <a:spcPct val="0"/>
              </a:spcBef>
            </a:pPr>
            <a:endParaRPr lang="en-GB" baseline="0" dirty="0" smtClean="0"/>
          </a:p>
          <a:p>
            <a:pPr eaLnBrk="1" hangingPunct="1">
              <a:spcBef>
                <a:spcPct val="0"/>
              </a:spcBef>
            </a:pPr>
            <a:r>
              <a:rPr lang="en-GB" baseline="0" dirty="0" smtClean="0"/>
              <a:t> </a:t>
            </a:r>
            <a:endParaRPr lang="en-GB"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129</a:t>
            </a:fld>
            <a:endParaRPr lang="en-US">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US" dirty="0" smtClean="0"/>
              <a:t>In order to give an example of one of the ways of how appropriate conditions and safeguards can</a:t>
            </a:r>
            <a:r>
              <a:rPr lang="en-US" baseline="0" dirty="0" smtClean="0"/>
              <a:t> be determined, we will briefly refer to the requirements of the </a:t>
            </a:r>
            <a:r>
              <a:rPr lang="en-GB" dirty="0" smtClean="0"/>
              <a:t>Council of Europe Convention for the Protection of Human Rights and Fundamental Freedoms (ECHR). </a:t>
            </a:r>
          </a:p>
          <a:p>
            <a:pPr eaLnBrk="1" hangingPunct="1">
              <a:spcBef>
                <a:spcPct val="0"/>
              </a:spcBef>
            </a:pPr>
            <a:endParaRPr lang="en-GB" b="1"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b="1" dirty="0" smtClean="0"/>
              <a:t>The current</a:t>
            </a:r>
            <a:r>
              <a:rPr lang="en-GB" b="1" baseline="0" dirty="0" smtClean="0"/>
              <a:t> </a:t>
            </a:r>
            <a:r>
              <a:rPr lang="en-GB" b="1" dirty="0" smtClean="0"/>
              <a:t>synthesis </a:t>
            </a:r>
            <a:r>
              <a:rPr lang="en-GB" b="1" baseline="0" dirty="0" smtClean="0"/>
              <a:t>can be adapted to each country taking into account the particularities of the country’s legal system</a:t>
            </a:r>
            <a:r>
              <a:rPr lang="en-GB" baseline="0" dirty="0" smtClean="0"/>
              <a:t> </a:t>
            </a:r>
            <a:r>
              <a:rPr lang="en-GB" b="1" baseline="0" dirty="0" smtClean="0"/>
              <a:t>and of its legal international commitments. </a:t>
            </a:r>
          </a:p>
          <a:p>
            <a:pPr marL="0" indent="0">
              <a:buNone/>
            </a:pPr>
            <a:endParaRPr lang="en-GB"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0" dirty="0" smtClean="0">
                <a:solidFill>
                  <a:schemeClr val="tx1"/>
                </a:solidFill>
                <a:effectLst/>
                <a:latin typeface="+mn-lt"/>
                <a:ea typeface="+mn-ea"/>
                <a:cs typeface="+mn-cs"/>
              </a:rPr>
              <a:t>The general principle to be respected when limiting a protected right (where the ECHR leaves the possibility to limit this right) is the following: “</a:t>
            </a:r>
            <a:r>
              <a:rPr lang="en-GB" dirty="0" smtClean="0"/>
              <a:t>interferences” or “limitations” (notions</a:t>
            </a:r>
            <a:r>
              <a:rPr lang="en-GB" baseline="0" dirty="0" smtClean="0"/>
              <a:t> which will m</a:t>
            </a:r>
            <a:r>
              <a:rPr lang="en-GB" dirty="0" smtClean="0"/>
              <a:t>ean from</a:t>
            </a:r>
            <a:r>
              <a:rPr lang="en-GB" baseline="0" dirty="0" smtClean="0"/>
              <a:t> this slide “</a:t>
            </a:r>
            <a:r>
              <a:rPr lang="en-GB" dirty="0" smtClean="0"/>
              <a:t>limitations</a:t>
            </a:r>
            <a:r>
              <a:rPr lang="en-GB" baseline="0" dirty="0" smtClean="0"/>
              <a:t> of third parties’ rights and freedoms due to a power or procedure) </a:t>
            </a:r>
            <a:r>
              <a:rPr lang="en-GB" dirty="0" smtClean="0"/>
              <a:t>must be "prescribed by law", must have “an aim or aims that is or are legitimate” according to the article that declares this right and must</a:t>
            </a:r>
            <a:r>
              <a:rPr lang="en-GB" baseline="0" dirty="0" smtClean="0"/>
              <a:t> </a:t>
            </a:r>
            <a:r>
              <a:rPr lang="en-GB" dirty="0" smtClean="0"/>
              <a:t>be “necessary in a democratic society for the aforesaid aim or aims” </a:t>
            </a:r>
            <a:r>
              <a:rPr lang="en-GB" sz="1200" baseline="30000" dirty="0" smtClean="0"/>
              <a:t>[</a:t>
            </a:r>
            <a:r>
              <a:rPr lang="en-GB" sz="1200" b="0" baseline="30000" dirty="0" smtClean="0">
                <a:solidFill>
                  <a:srgbClr val="FF0000"/>
                </a:solidFill>
              </a:rPr>
              <a:t>2</a:t>
            </a:r>
            <a:r>
              <a:rPr lang="en-GB" baseline="30000" dirty="0" smtClean="0"/>
              <a:t>§45]</a:t>
            </a:r>
            <a:r>
              <a:rPr lang="en-GB" baseline="0" dirty="0" smtClean="0"/>
              <a:t> </a:t>
            </a:r>
            <a:r>
              <a:rPr lang="en-GB" baseline="30000" dirty="0" smtClean="0"/>
              <a:t>[3]</a:t>
            </a:r>
            <a:r>
              <a:rPr lang="en-GB" dirty="0" smtClean="0"/>
              <a:t>.</a:t>
            </a:r>
          </a:p>
          <a:p>
            <a:pPr marL="0" indent="0">
              <a:buNone/>
            </a:pPr>
            <a:endParaRPr lang="en-GB" dirty="0" smtClean="0"/>
          </a:p>
          <a:p>
            <a:pPr eaLnBrk="1" hangingPunct="1">
              <a:spcBef>
                <a:spcPct val="0"/>
              </a:spcBef>
            </a:pPr>
            <a:r>
              <a:rPr lang="en-GB" dirty="0" smtClean="0"/>
              <a:t>Therefore this general principle or “public order clause” </a:t>
            </a:r>
            <a:r>
              <a:rPr lang="en-GB" b="0" baseline="30000" dirty="0" smtClean="0"/>
              <a:t>[4]</a:t>
            </a:r>
            <a:r>
              <a:rPr lang="en-GB" b="0" dirty="0" smtClean="0"/>
              <a:t> </a:t>
            </a:r>
            <a:r>
              <a:rPr lang="en-GB" dirty="0" smtClean="0"/>
              <a:t>contains four</a:t>
            </a:r>
            <a:r>
              <a:rPr lang="en-GB" baseline="0" dirty="0" smtClean="0"/>
              <a:t> </a:t>
            </a:r>
            <a:r>
              <a:rPr lang="en-GB" dirty="0" smtClean="0"/>
              <a:t>core principles :</a:t>
            </a:r>
          </a:p>
          <a:p>
            <a:pPr eaLnBrk="1" hangingPunct="1">
              <a:spcBef>
                <a:spcPct val="0"/>
              </a:spcBef>
            </a:pPr>
            <a:r>
              <a:rPr lang="en-GB" dirty="0" smtClean="0"/>
              <a:t>	•</a:t>
            </a:r>
            <a:r>
              <a:rPr lang="en-GB" baseline="0" dirty="0" smtClean="0"/>
              <a:t> </a:t>
            </a:r>
            <a:r>
              <a:rPr lang="en-GB" dirty="0" smtClean="0"/>
              <a:t>the exclusive competence of the </a:t>
            </a:r>
            <a:r>
              <a:rPr lang="en-GB" b="1" dirty="0" smtClean="0"/>
              <a:t>law</a:t>
            </a:r>
            <a:r>
              <a:rPr lang="en-GB" dirty="0" smtClean="0"/>
              <a:t> in limiting freedoms </a:t>
            </a:r>
            <a:r>
              <a:rPr lang="en-GB" b="1" dirty="0" smtClean="0"/>
              <a:t>(principle of legal basis)</a:t>
            </a:r>
            <a:r>
              <a:rPr lang="en-GB" dirty="0" smtClean="0"/>
              <a:t>;</a:t>
            </a:r>
          </a:p>
          <a:p>
            <a:pPr eaLnBrk="1" hangingPunct="1">
              <a:spcBef>
                <a:spcPct val="0"/>
              </a:spcBef>
            </a:pPr>
            <a:r>
              <a:rPr lang="en-GB" dirty="0" smtClean="0"/>
              <a:t>	•</a:t>
            </a:r>
            <a:r>
              <a:rPr lang="en-GB" baseline="0" dirty="0" smtClean="0"/>
              <a:t> </a:t>
            </a:r>
            <a:r>
              <a:rPr lang="en-GB" dirty="0" smtClean="0"/>
              <a:t>the need to pursue one of the </a:t>
            </a:r>
            <a:r>
              <a:rPr lang="en-GB" b="1" dirty="0" smtClean="0"/>
              <a:t>legitimate aims </a:t>
            </a:r>
            <a:r>
              <a:rPr lang="en-GB" dirty="0" smtClean="0"/>
              <a:t>listed by the Convention </a:t>
            </a:r>
            <a:r>
              <a:rPr lang="en-GB" b="1" dirty="0" smtClean="0"/>
              <a:t>(principle of legitimate</a:t>
            </a:r>
            <a:r>
              <a:rPr lang="en-GB" b="1" baseline="0" dirty="0" smtClean="0"/>
              <a:t> aim</a:t>
            </a:r>
            <a:r>
              <a:rPr lang="en-GB" b="1" dirty="0" smtClean="0"/>
              <a:t>)</a:t>
            </a:r>
            <a:r>
              <a:rPr lang="en-GB" dirty="0" smtClean="0"/>
              <a:t>;</a:t>
            </a:r>
          </a:p>
          <a:p>
            <a:pPr eaLnBrk="1" hangingPunct="1">
              <a:spcBef>
                <a:spcPct val="0"/>
              </a:spcBef>
            </a:pPr>
            <a:r>
              <a:rPr lang="en-GB" dirty="0" smtClean="0"/>
              <a:t>	•</a:t>
            </a:r>
            <a:r>
              <a:rPr lang="en-GB" baseline="0" dirty="0" smtClean="0"/>
              <a:t> </a:t>
            </a:r>
            <a:r>
              <a:rPr lang="en-GB" dirty="0" smtClean="0"/>
              <a:t>the “necessity” of the interference “in a democratic country”, which is interpreted by the European Court of Human Right as implying that the interference, (“in a society that means to remain democratic” </a:t>
            </a:r>
            <a:r>
              <a:rPr lang="en-GB" sz="1200" baseline="30000" dirty="0" smtClean="0"/>
              <a:t>[5] </a:t>
            </a:r>
            <a:r>
              <a:rPr lang="en-GB" sz="1200" baseline="0" dirty="0" smtClean="0"/>
              <a:t>)</a:t>
            </a:r>
            <a:endParaRPr lang="en-GB" baseline="0" dirty="0" smtClean="0"/>
          </a:p>
          <a:p>
            <a:pPr eaLnBrk="1" hangingPunct="1">
              <a:spcBef>
                <a:spcPct val="0"/>
              </a:spcBef>
            </a:pPr>
            <a:r>
              <a:rPr lang="en-GB" dirty="0" smtClean="0"/>
              <a:t> 			o</a:t>
            </a:r>
            <a:r>
              <a:rPr lang="en-GB" baseline="0" dirty="0" smtClean="0"/>
              <a:t> </a:t>
            </a:r>
            <a:r>
              <a:rPr lang="en-GB" dirty="0" smtClean="0"/>
              <a:t>corresponds to a "</a:t>
            </a:r>
            <a:r>
              <a:rPr lang="en-GB" b="1" dirty="0" smtClean="0"/>
              <a:t>pressing social need</a:t>
            </a:r>
            <a:r>
              <a:rPr lang="en-GB" dirty="0" smtClean="0"/>
              <a:t>" </a:t>
            </a:r>
            <a:r>
              <a:rPr lang="en-GB" b="1" dirty="0" smtClean="0"/>
              <a:t>(principle of necessity) </a:t>
            </a:r>
            <a:r>
              <a:rPr lang="en-GB" sz="1200" baseline="30000" dirty="0" smtClean="0"/>
              <a:t>[2§59]</a:t>
            </a:r>
            <a:r>
              <a:rPr lang="en-GB" dirty="0" smtClean="0"/>
              <a:t>, and</a:t>
            </a:r>
          </a:p>
          <a:p>
            <a:pPr eaLnBrk="1" hangingPunct="1">
              <a:spcBef>
                <a:spcPct val="0"/>
              </a:spcBef>
            </a:pPr>
            <a:r>
              <a:rPr lang="en-GB" dirty="0" smtClean="0"/>
              <a:t>			o</a:t>
            </a:r>
            <a:r>
              <a:rPr lang="en-GB" baseline="0" dirty="0" smtClean="0"/>
              <a:t> </a:t>
            </a:r>
            <a:r>
              <a:rPr lang="en-GB" dirty="0" smtClean="0"/>
              <a:t>is “</a:t>
            </a:r>
            <a:r>
              <a:rPr lang="en-GB" b="1" dirty="0" smtClean="0"/>
              <a:t>proportionate</a:t>
            </a:r>
            <a:r>
              <a:rPr lang="en-GB" dirty="0" smtClean="0"/>
              <a:t> to the legitimate aim pursued” </a:t>
            </a:r>
            <a:r>
              <a:rPr lang="en-GB" b="1" dirty="0" smtClean="0"/>
              <a:t>(principle of proportionality)</a:t>
            </a:r>
            <a:r>
              <a:rPr lang="en-GB" dirty="0" smtClean="0"/>
              <a:t> </a:t>
            </a:r>
            <a:r>
              <a:rPr lang="en-GB" sz="1200" baseline="30000" dirty="0" smtClean="0"/>
              <a:t>[2§63]</a:t>
            </a:r>
            <a:r>
              <a:rPr lang="en-GB" b="1" dirty="0" smtClean="0"/>
              <a:t>.</a:t>
            </a:r>
          </a:p>
          <a:p>
            <a:pPr eaLnBrk="1" hangingPunct="1">
              <a:spcBef>
                <a:spcPct val="0"/>
              </a:spcBef>
            </a:pPr>
            <a:endParaRPr lang="en-GB" dirty="0" smtClean="0"/>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GB" sz="1200" kern="1200" dirty="0" smtClean="0">
                <a:solidFill>
                  <a:schemeClr val="tx1"/>
                </a:solidFill>
                <a:effectLst/>
                <a:latin typeface="+mn-lt"/>
                <a:ea typeface="+mn-ea"/>
                <a:cs typeface="+mn-cs"/>
              </a:rPr>
              <a:t>To be noted that the principles of necessity and proportionality are both implied by the sentence “necessity in a democratic country”. As a result, court decisions (national,</a:t>
            </a:r>
            <a:r>
              <a:rPr lang="en-GB" sz="1200" kern="1200" baseline="0" dirty="0" smtClean="0">
                <a:solidFill>
                  <a:schemeClr val="tx1"/>
                </a:solidFill>
                <a:effectLst/>
                <a:latin typeface="+mn-lt"/>
                <a:ea typeface="+mn-ea"/>
                <a:cs typeface="+mn-cs"/>
              </a:rPr>
              <a:t> European and from the CoE European Court of Human Rights (</a:t>
            </a:r>
            <a:r>
              <a:rPr lang="en-US" sz="1200" kern="1200" baseline="0" dirty="0" smtClean="0">
                <a:solidFill>
                  <a:schemeClr val="tx1"/>
                </a:solidFill>
                <a:effectLst/>
                <a:latin typeface="+mn-lt"/>
                <a:ea typeface="+mn-ea"/>
                <a:cs typeface="+mn-cs"/>
              </a:rPr>
              <a:t>ECtHR) </a:t>
            </a:r>
            <a:r>
              <a:rPr lang="en-GB" sz="1200" kern="1200" baseline="0" dirty="0" smtClean="0">
                <a:solidFill>
                  <a:schemeClr val="tx1"/>
                </a:solidFill>
                <a:effectLst/>
                <a:latin typeface="+mn-lt"/>
                <a:ea typeface="+mn-ea"/>
                <a:cs typeface="+mn-cs"/>
              </a:rPr>
              <a:t>itself) </a:t>
            </a:r>
            <a:r>
              <a:rPr lang="en-GB" sz="1200" kern="1200" dirty="0" smtClean="0">
                <a:solidFill>
                  <a:schemeClr val="tx1"/>
                </a:solidFill>
                <a:effectLst/>
                <a:latin typeface="+mn-lt"/>
                <a:ea typeface="+mn-ea"/>
                <a:cs typeface="+mn-cs"/>
              </a:rPr>
              <a:t>and experts make sometimes a confusion between both, assessing the “necessity” of a measure under the wording “proportionality”, or assessing the “proportionality” of a measure under the wording “necessity”. Such discordances of classification are not of importance since courts and experts recognise in all cases that the principles of necessity and proportionality taken together imply a certain number of obligations, which are the ones we will analyse in slide n°28 and in Part Two – Annex of the current lesson, whatever they are classified as obligations ensuring necessity or as obligations ensuring proportionality (in that sense see for example </a:t>
            </a:r>
            <a:r>
              <a:rPr lang="en-GB" dirty="0" smtClean="0"/>
              <a:t>(</a:t>
            </a:r>
            <a:r>
              <a:rPr lang="en-GB" sz="1200" baseline="30000" dirty="0" smtClean="0"/>
              <a:t>[6]</a:t>
            </a:r>
            <a:r>
              <a:rPr lang="en-GB" sz="1200" kern="1200" dirty="0" smtClean="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0" dirty="0" smtClean="0">
                <a:solidFill>
                  <a:schemeClr val="tx1"/>
                </a:solidFill>
                <a:effectLst/>
                <a:latin typeface="+mn-lt"/>
                <a:ea typeface="+mn-ea"/>
                <a:cs typeface="+mn-cs"/>
              </a:rPr>
              <a:t>The content of these principles is further detailed in Part Two – Annex which immediately follows. Depending on the time available, the trainer can choose to teach the content of this annex or to provide delegates with print or electronic copies of it for their information.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smtClean="0">
                <a:solidFill>
                  <a:schemeClr val="tx1"/>
                </a:solidFill>
                <a:effectLst/>
                <a:latin typeface="+mn-lt"/>
                <a:ea typeface="+mn-ea"/>
                <a:cs typeface="+mn-cs"/>
              </a:rPr>
              <a:t>[2] </a:t>
            </a:r>
            <a:r>
              <a:rPr lang="en-US" sz="1200" kern="1200" baseline="0" dirty="0" err="1" smtClean="0">
                <a:solidFill>
                  <a:schemeClr val="tx1"/>
                </a:solidFill>
                <a:effectLst/>
                <a:latin typeface="+mn-lt"/>
                <a:ea typeface="+mn-ea"/>
                <a:cs typeface="+mn-cs"/>
              </a:rPr>
              <a:t>ECtHR</a:t>
            </a:r>
            <a:r>
              <a:rPr lang="en-US" sz="1200" kern="1200" baseline="0" dirty="0" smtClean="0">
                <a:solidFill>
                  <a:schemeClr val="tx1"/>
                </a:solidFill>
                <a:effectLst/>
                <a:latin typeface="+mn-lt"/>
                <a:ea typeface="+mn-ea"/>
                <a:cs typeface="+mn-cs"/>
              </a:rPr>
              <a:t>, case “</a:t>
            </a:r>
            <a:r>
              <a:rPr lang="en-GB" dirty="0" smtClean="0"/>
              <a:t>Sunday Times v. The United Kingdom”, application n° 6538/74, 26 April 1979, Series A, n° 30, §§49 </a:t>
            </a:r>
            <a:r>
              <a:rPr lang="en-GB" i="1" dirty="0" smtClean="0"/>
              <a:t>et seq.</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smtClean="0">
                <a:solidFill>
                  <a:schemeClr val="tx1"/>
                </a:solidFill>
                <a:effectLst/>
                <a:latin typeface="+mn-lt"/>
                <a:ea typeface="+mn-ea"/>
                <a:cs typeface="+mn-cs"/>
              </a:rPr>
              <a:t>[3] </a:t>
            </a:r>
            <a:r>
              <a:rPr lang="en-US" sz="1200" kern="1200" baseline="0" dirty="0" smtClean="0">
                <a:solidFill>
                  <a:schemeClr val="tx1"/>
                </a:solidFill>
                <a:effectLst/>
                <a:latin typeface="+mn-lt"/>
                <a:ea typeface="+mn-ea"/>
                <a:cs typeface="+mn-cs"/>
              </a:rPr>
              <a:t>For further reading see for example </a:t>
            </a:r>
            <a:r>
              <a:rPr lang="en-GB" sz="1200" kern="1200" dirty="0" smtClean="0">
                <a:solidFill>
                  <a:schemeClr val="tx1"/>
                </a:solidFill>
                <a:effectLst/>
                <a:latin typeface="+mn-lt"/>
                <a:ea typeface="+mn-ea"/>
                <a:cs typeface="+mn-cs"/>
              </a:rPr>
              <a:t>Estelle De Marco </a:t>
            </a:r>
            <a:r>
              <a:rPr lang="en-US" sz="1200" kern="1200" dirty="0" smtClean="0">
                <a:solidFill>
                  <a:schemeClr val="tx1"/>
                </a:solidFill>
                <a:effectLst/>
                <a:latin typeface="+mn-lt"/>
                <a:ea typeface="+mn-ea"/>
                <a:cs typeface="+mn-cs"/>
              </a:rPr>
              <a:t>in Estelle De Marco et al., Deliverable D3.3 - Legal recommendations - </a:t>
            </a:r>
            <a:r>
              <a:rPr lang="en-US" sz="1200" kern="1200" dirty="0" err="1" smtClean="0">
                <a:solidFill>
                  <a:schemeClr val="tx1"/>
                </a:solidFill>
                <a:effectLst/>
                <a:latin typeface="+mn-lt"/>
                <a:ea typeface="+mn-ea"/>
                <a:cs typeface="+mn-cs"/>
              </a:rPr>
              <a:t>ePOOLICE</a:t>
            </a:r>
            <a:r>
              <a:rPr lang="en-US" sz="1200" kern="1200" dirty="0" smtClean="0">
                <a:solidFill>
                  <a:schemeClr val="tx1"/>
                </a:solidFill>
                <a:effectLst/>
                <a:latin typeface="+mn-lt"/>
                <a:ea typeface="+mn-ea"/>
                <a:cs typeface="+mn-cs"/>
              </a:rPr>
              <a:t> EU project (early Pursuit against Organized crime using </a:t>
            </a:r>
            <a:r>
              <a:rPr lang="en-US" sz="1200" kern="1200" dirty="0" err="1" smtClean="0">
                <a:solidFill>
                  <a:schemeClr val="tx1"/>
                </a:solidFill>
                <a:effectLst/>
                <a:latin typeface="+mn-lt"/>
                <a:ea typeface="+mn-ea"/>
                <a:cs typeface="+mn-cs"/>
              </a:rPr>
              <a:t>envirOnmental</a:t>
            </a:r>
            <a:r>
              <a:rPr lang="en-US" sz="1200" kern="1200" dirty="0" smtClean="0">
                <a:solidFill>
                  <a:schemeClr val="tx1"/>
                </a:solidFill>
                <a:effectLst/>
                <a:latin typeface="+mn-lt"/>
                <a:ea typeface="+mn-ea"/>
                <a:cs typeface="+mn-cs"/>
              </a:rPr>
              <a:t> Scanning, the Law and </a:t>
            </a:r>
            <a:r>
              <a:rPr lang="en-US" sz="1200" kern="1200" dirty="0" err="1" smtClean="0">
                <a:solidFill>
                  <a:schemeClr val="tx1"/>
                </a:solidFill>
                <a:effectLst/>
                <a:latin typeface="+mn-lt"/>
                <a:ea typeface="+mn-ea"/>
                <a:cs typeface="+mn-cs"/>
              </a:rPr>
              <a:t>IntelligenCE</a:t>
            </a:r>
            <a:r>
              <a:rPr lang="en-US" sz="1200" kern="1200" dirty="0" smtClean="0">
                <a:solidFill>
                  <a:schemeClr val="tx1"/>
                </a:solidFill>
                <a:effectLst/>
                <a:latin typeface="+mn-lt"/>
                <a:ea typeface="+mn-ea"/>
                <a:cs typeface="+mn-cs"/>
              </a:rPr>
              <a:t> systems), project n° FP7-SEC-2012-312651, version 1.3 of 10 December 2014, Section 3.1.2, available at </a:t>
            </a:r>
            <a:r>
              <a:rPr lang="en-GB" sz="1200" u="sng" kern="1200" dirty="0" smtClean="0">
                <a:solidFill>
                  <a:schemeClr val="tx1"/>
                </a:solidFill>
                <a:effectLst/>
                <a:latin typeface="+mn-lt"/>
                <a:ea typeface="+mn-ea"/>
                <a:cs typeface="+mn-cs"/>
                <a:hlinkClick r:id="rId3"/>
              </a:rPr>
              <a:t>https://www.epoolice.eu/</a:t>
            </a:r>
            <a:r>
              <a:rPr lang="en-US" sz="1200" u="none" kern="1200" dirty="0" smtClean="0">
                <a:solidFill>
                  <a:schemeClr val="tx1"/>
                </a:solidFill>
                <a:effectLst/>
                <a:latin typeface="+mn-lt"/>
                <a:ea typeface="+mn-ea"/>
                <a:cs typeface="+mn-cs"/>
              </a:rPr>
              <a:t>;</a:t>
            </a:r>
            <a:r>
              <a:rPr lang="en-US" sz="1200" u="none"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Estelle De Marco, Deliverable D2.2 - Identification and analysis of the legal and ethical framework – MANDOLA  EU project (Monitoring and Detecting Online Hate Speech), 2017, GA n° JUST/2014/RRAC/AG/HATE/6652, Section 4.1.3, </a:t>
            </a:r>
            <a:r>
              <a:rPr lang="en-GB" sz="1200" kern="1200" baseline="0" dirty="0" smtClean="0">
                <a:solidFill>
                  <a:schemeClr val="tx1"/>
                </a:solidFill>
                <a:effectLst/>
                <a:latin typeface="+mn-lt"/>
                <a:ea typeface="+mn-ea"/>
                <a:cs typeface="+mn-cs"/>
              </a:rPr>
              <a:t>available at </a:t>
            </a:r>
            <a:r>
              <a:rPr lang="en-GB" sz="1200" u="sng" kern="1200" dirty="0" smtClean="0">
                <a:solidFill>
                  <a:schemeClr val="tx1"/>
                </a:solidFill>
                <a:effectLst/>
                <a:latin typeface="+mn-lt"/>
                <a:ea typeface="+mn-ea"/>
                <a:cs typeface="+mn-cs"/>
                <a:hlinkClick r:id="rId4"/>
              </a:rPr>
              <a:t>http://mandola-project.eu/publications/</a:t>
            </a:r>
            <a:r>
              <a:rPr lang="en-GB" sz="1200" kern="1200" dirty="0" smtClean="0">
                <a:solidFill>
                  <a:schemeClr val="tx1"/>
                </a:solidFill>
                <a:effectLst/>
                <a:latin typeface="+mn-lt"/>
                <a:ea typeface="+mn-ea"/>
                <a:cs typeface="+mn-cs"/>
              </a:rPr>
              <a:t>; Jeremy McBride, “Proportionality and the European Convention on Human Rights", in </a:t>
            </a:r>
            <a:r>
              <a:rPr lang="en-GB" sz="1200" i="1" kern="1200" dirty="0" smtClean="0">
                <a:solidFill>
                  <a:schemeClr val="tx1"/>
                </a:solidFill>
                <a:effectLst/>
                <a:latin typeface="+mn-lt"/>
                <a:ea typeface="+mn-ea"/>
                <a:cs typeface="+mn-cs"/>
              </a:rPr>
              <a:t>The principle of Proportionality in the Laws of Europe</a:t>
            </a:r>
            <a:r>
              <a:rPr lang="en-GB" sz="1200" kern="1200" dirty="0" smtClean="0">
                <a:solidFill>
                  <a:schemeClr val="tx1"/>
                </a:solidFill>
                <a:effectLst/>
                <a:latin typeface="+mn-lt"/>
                <a:ea typeface="+mn-ea"/>
                <a:cs typeface="+mn-cs"/>
              </a:rPr>
              <a:t>, edited by Evelyn Ellis, Hart Publishing, 197 p., 1999, p. 23 </a:t>
            </a:r>
            <a:r>
              <a:rPr lang="en-GB" sz="1200" i="1" kern="1200" dirty="0" smtClean="0">
                <a:solidFill>
                  <a:schemeClr val="tx1"/>
                </a:solidFill>
                <a:effectLst/>
                <a:latin typeface="+mn-lt"/>
                <a:ea typeface="+mn-ea"/>
                <a:cs typeface="+mn-cs"/>
              </a:rPr>
              <a:t>et seq</a:t>
            </a:r>
            <a:r>
              <a:rPr lang="en-GB" sz="1200" kern="1200" dirty="0" smtClean="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fr-FR" sz="1200" baseline="30000" dirty="0" smtClean="0"/>
              <a:t>[4] </a:t>
            </a:r>
            <a:r>
              <a:rPr lang="en-US" sz="1200" kern="1200" baseline="0" dirty="0" smtClean="0">
                <a:solidFill>
                  <a:schemeClr val="tx1"/>
                </a:solidFill>
                <a:effectLst/>
                <a:latin typeface="+mn-lt"/>
                <a:ea typeface="+mn-ea"/>
                <a:cs typeface="+mn-cs"/>
              </a:rPr>
              <a:t>This formula comes from Prof. </a:t>
            </a:r>
            <a:r>
              <a:rPr lang="fr-FR" sz="1200" dirty="0" smtClean="0"/>
              <a:t>Frédéric Sudre, "La dimension internationale et européenne des libertés et droits fondamentaux", </a:t>
            </a:r>
            <a:r>
              <a:rPr lang="fr-FR" sz="1200" kern="1200" dirty="0" smtClean="0">
                <a:solidFill>
                  <a:schemeClr val="tx1"/>
                </a:solidFill>
                <a:effectLst/>
                <a:latin typeface="+mn-lt"/>
                <a:ea typeface="+mn-ea"/>
                <a:cs typeface="+mn-cs"/>
              </a:rPr>
              <a:t>in </a:t>
            </a:r>
            <a:r>
              <a:rPr lang="fr-FR" sz="1200" i="1" kern="1200" dirty="0" smtClean="0">
                <a:solidFill>
                  <a:schemeClr val="tx1"/>
                </a:solidFill>
                <a:effectLst/>
                <a:latin typeface="+mn-lt"/>
                <a:ea typeface="+mn-ea"/>
                <a:cs typeface="+mn-cs"/>
              </a:rPr>
              <a:t>Libertés et droits fondamentaux</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under</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dir</a:t>
            </a:r>
            <a:r>
              <a:rPr lang="fr-FR" sz="1200" kern="1200" dirty="0" smtClean="0">
                <a:solidFill>
                  <a:schemeClr val="tx1"/>
                </a:solidFill>
                <a:effectLst/>
                <a:latin typeface="+mn-lt"/>
                <a:ea typeface="+mn-ea"/>
                <a:cs typeface="+mn-cs"/>
              </a:rPr>
              <a:t>. of Rémy </a:t>
            </a:r>
            <a:r>
              <a:rPr lang="fr-FR" sz="1200" kern="1200" dirty="0" err="1" smtClean="0">
                <a:solidFill>
                  <a:schemeClr val="tx1"/>
                </a:solidFill>
                <a:effectLst/>
                <a:latin typeface="+mn-lt"/>
                <a:ea typeface="+mn-ea"/>
                <a:cs typeface="+mn-cs"/>
              </a:rPr>
              <a:t>Cabrillac</a:t>
            </a:r>
            <a:r>
              <a:rPr lang="fr-FR" sz="1200" kern="1200" dirty="0" smtClean="0">
                <a:solidFill>
                  <a:schemeClr val="tx1"/>
                </a:solidFill>
                <a:effectLst/>
                <a:latin typeface="+mn-lt"/>
                <a:ea typeface="+mn-ea"/>
                <a:cs typeface="+mn-cs"/>
              </a:rPr>
              <a:t>, Marie-Anne Frison-Roche, Thierry </a:t>
            </a:r>
            <a:r>
              <a:rPr lang="fr-FR" sz="1200" kern="1200" dirty="0" err="1" smtClean="0">
                <a:solidFill>
                  <a:schemeClr val="tx1"/>
                </a:solidFill>
                <a:effectLst/>
                <a:latin typeface="+mn-lt"/>
                <a:ea typeface="+mn-ea"/>
                <a:cs typeface="+mn-cs"/>
              </a:rPr>
              <a:t>Revet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ed</a:t>
            </a:r>
            <a:r>
              <a:rPr lang="fr-FR" sz="1200" kern="1200" dirty="0" smtClean="0">
                <a:solidFill>
                  <a:schemeClr val="tx1"/>
                </a:solidFill>
                <a:effectLst/>
                <a:latin typeface="+mn-lt"/>
                <a:ea typeface="+mn-ea"/>
                <a:cs typeface="+mn-cs"/>
              </a:rPr>
              <a:t>. Dalloz, 11</a:t>
            </a:r>
            <a:r>
              <a:rPr lang="fr-FR" sz="1200" kern="1200" baseline="30000" dirty="0" smtClean="0">
                <a:solidFill>
                  <a:schemeClr val="tx1"/>
                </a:solidFill>
                <a:effectLst/>
                <a:latin typeface="+mn-lt"/>
                <a:ea typeface="+mn-ea"/>
                <a:cs typeface="+mn-cs"/>
              </a:rPr>
              <a:t>th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ed</a:t>
            </a:r>
            <a:r>
              <a:rPr lang="fr-FR" sz="1200" kern="1200" dirty="0" smtClean="0">
                <a:solidFill>
                  <a:schemeClr val="tx1"/>
                </a:solidFill>
                <a:effectLst/>
                <a:latin typeface="+mn-lt"/>
                <a:ea typeface="+mn-ea"/>
                <a:cs typeface="+mn-cs"/>
              </a:rPr>
              <a:t>. 2005, </a:t>
            </a:r>
            <a:r>
              <a:rPr lang="fr-FR" sz="1200" dirty="0" smtClean="0"/>
              <a:t>pages 44-45</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see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also</a:t>
            </a:r>
            <a:r>
              <a:rPr lang="fr-FR" sz="1200" kern="1200" dirty="0" smtClean="0">
                <a:solidFill>
                  <a:schemeClr val="tx1"/>
                </a:solidFill>
                <a:effectLst/>
                <a:latin typeface="+mn-lt"/>
                <a:ea typeface="+mn-ea"/>
                <a:cs typeface="+mn-cs"/>
              </a:rPr>
              <a:t> Estelle De Marco, </a:t>
            </a:r>
            <a:r>
              <a:rPr lang="fr-FR" sz="1200" i="1" kern="1200" dirty="0" smtClean="0">
                <a:solidFill>
                  <a:schemeClr val="tx1"/>
                </a:solidFill>
                <a:effectLst/>
                <a:latin typeface="+mn-lt"/>
                <a:ea typeface="+mn-ea"/>
                <a:cs typeface="+mn-cs"/>
              </a:rPr>
              <a:t>L’anonymat sur Internet et le droit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thesis</a:t>
            </a:r>
            <a:r>
              <a:rPr lang="fr-FR" sz="1200" kern="1200" dirty="0" smtClean="0">
                <a:solidFill>
                  <a:schemeClr val="tx1"/>
                </a:solidFill>
                <a:effectLst/>
                <a:latin typeface="+mn-lt"/>
                <a:ea typeface="+mn-ea"/>
                <a:cs typeface="+mn-cs"/>
              </a:rPr>
              <a:t>, Montpellier 1, 2005, ANRT (ISBN : 978-2-7295-6899-3 ; </a:t>
            </a:r>
            <a:r>
              <a:rPr lang="fr-FR" sz="1200" kern="1200" dirty="0" err="1" smtClean="0">
                <a:solidFill>
                  <a:schemeClr val="tx1"/>
                </a:solidFill>
                <a:effectLst/>
                <a:latin typeface="+mn-lt"/>
                <a:ea typeface="+mn-ea"/>
                <a:cs typeface="+mn-cs"/>
              </a:rPr>
              <a:t>Ref</a:t>
            </a:r>
            <a:r>
              <a:rPr lang="fr-FR" sz="1200" kern="1200" dirty="0" smtClean="0">
                <a:solidFill>
                  <a:schemeClr val="tx1"/>
                </a:solidFill>
                <a:effectLst/>
                <a:latin typeface="+mn-lt"/>
                <a:ea typeface="+mn-ea"/>
                <a:cs typeface="+mn-cs"/>
              </a:rPr>
              <a:t>. : 05MON10067), n° 86.</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US" sz="1200" kern="1200" baseline="30000" dirty="0" smtClean="0">
                <a:solidFill>
                  <a:schemeClr val="tx1"/>
                </a:solidFill>
                <a:effectLst/>
                <a:latin typeface="+mn-lt"/>
                <a:ea typeface="+mn-ea"/>
                <a:cs typeface="+mn-cs"/>
              </a:rPr>
              <a:t>[5] </a:t>
            </a:r>
            <a:r>
              <a:rPr lang="en-US" sz="1200" kern="1200" baseline="0" dirty="0" smtClean="0">
                <a:solidFill>
                  <a:schemeClr val="tx1"/>
                </a:solidFill>
                <a:effectLst/>
                <a:latin typeface="+mn-lt"/>
                <a:ea typeface="+mn-ea"/>
                <a:cs typeface="+mn-cs"/>
              </a:rPr>
              <a:t>See for example </a:t>
            </a:r>
            <a:r>
              <a:rPr lang="en-US" sz="1200" kern="1200" baseline="0" dirty="0" err="1" smtClean="0">
                <a:solidFill>
                  <a:schemeClr val="tx1"/>
                </a:solidFill>
                <a:effectLst/>
                <a:latin typeface="+mn-lt"/>
                <a:ea typeface="+mn-ea"/>
                <a:cs typeface="+mn-cs"/>
              </a:rPr>
              <a:t>ECtHR</a:t>
            </a:r>
            <a:r>
              <a:rPr lang="en-US" sz="1200" kern="1200" baseline="0" dirty="0" smtClean="0">
                <a:solidFill>
                  <a:schemeClr val="tx1"/>
                </a:solidFill>
                <a:effectLst/>
                <a:latin typeface="+mn-lt"/>
                <a:ea typeface="+mn-ea"/>
                <a:cs typeface="+mn-cs"/>
              </a:rPr>
              <a:t>, case “DL v. Bulgaria”, Application n° 7472/14, 19 May 2016, §105; see also </a:t>
            </a:r>
            <a:r>
              <a:rPr lang="en-GB" dirty="0" smtClean="0"/>
              <a:t>Joint dissenting opinion of judges </a:t>
            </a:r>
            <a:r>
              <a:rPr lang="en-GB" dirty="0" err="1" smtClean="0"/>
              <a:t>Wiarda</a:t>
            </a:r>
            <a:r>
              <a:rPr lang="en-GB" dirty="0" smtClean="0"/>
              <a:t>, Cremona, </a:t>
            </a:r>
            <a:r>
              <a:rPr lang="en-GB" dirty="0" err="1" smtClean="0"/>
              <a:t>Thór</a:t>
            </a:r>
            <a:r>
              <a:rPr lang="en-GB" dirty="0" smtClean="0"/>
              <a:t> </a:t>
            </a:r>
            <a:r>
              <a:rPr lang="en-GB" dirty="0" err="1" smtClean="0"/>
              <a:t>Vilhjálmsson</a:t>
            </a:r>
            <a:r>
              <a:rPr lang="en-GB" dirty="0" smtClean="0"/>
              <a:t>, </a:t>
            </a:r>
            <a:r>
              <a:rPr lang="en-GB" dirty="0" err="1" smtClean="0"/>
              <a:t>Ryssdal</a:t>
            </a:r>
            <a:r>
              <a:rPr lang="en-GB" dirty="0" smtClean="0"/>
              <a:t>, </a:t>
            </a:r>
            <a:r>
              <a:rPr lang="en-GB" dirty="0" err="1" smtClean="0"/>
              <a:t>Ganshof</a:t>
            </a:r>
            <a:r>
              <a:rPr lang="en-GB" dirty="0" smtClean="0"/>
              <a:t> van der </a:t>
            </a:r>
            <a:r>
              <a:rPr lang="en-GB" dirty="0" err="1" smtClean="0"/>
              <a:t>Meersch</a:t>
            </a:r>
            <a:r>
              <a:rPr lang="en-GB" dirty="0" smtClean="0"/>
              <a:t>, Sir Gerald Fitzmaurice, </a:t>
            </a:r>
            <a:r>
              <a:rPr lang="en-GB" dirty="0" err="1" smtClean="0"/>
              <a:t>Bindschedler</a:t>
            </a:r>
            <a:r>
              <a:rPr lang="en-GB" dirty="0" smtClean="0"/>
              <a:t>-Robert, </a:t>
            </a:r>
            <a:r>
              <a:rPr lang="en-GB" dirty="0" err="1" smtClean="0"/>
              <a:t>Liesch</a:t>
            </a:r>
            <a:r>
              <a:rPr lang="en-GB" dirty="0" smtClean="0"/>
              <a:t> and </a:t>
            </a:r>
            <a:r>
              <a:rPr lang="en-GB" dirty="0" err="1" smtClean="0"/>
              <a:t>Matscher</a:t>
            </a:r>
            <a:r>
              <a:rPr lang="en-GB" dirty="0" smtClean="0"/>
              <a:t>, §8, available under the “Sunday Times” court case, </a:t>
            </a:r>
            <a:r>
              <a:rPr lang="en-GB" i="1" dirty="0" smtClean="0"/>
              <a:t>op cit</a:t>
            </a:r>
            <a:r>
              <a:rPr lang="en-GB" dirty="0" smtClean="0"/>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en-GB" sz="1200" kern="1200" baseline="30000" dirty="0" smtClean="0">
                <a:solidFill>
                  <a:schemeClr val="tx1"/>
                </a:solidFill>
                <a:effectLst/>
                <a:latin typeface="+mn-lt"/>
                <a:ea typeface="+mn-ea"/>
                <a:cs typeface="+mn-cs"/>
              </a:rPr>
              <a:t>[6] </a:t>
            </a:r>
            <a:r>
              <a:rPr lang="en-GB" sz="1200" kern="1200" dirty="0" smtClean="0">
                <a:solidFill>
                  <a:schemeClr val="tx1"/>
                </a:solidFill>
                <a:effectLst/>
                <a:latin typeface="+mn-lt"/>
                <a:ea typeface="+mn-ea"/>
                <a:cs typeface="+mn-cs"/>
              </a:rPr>
              <a:t>EUCJ, Digital Rights Ireland and </a:t>
            </a:r>
            <a:r>
              <a:rPr lang="en-GB" sz="1200" kern="1200" dirty="0" err="1" smtClean="0">
                <a:solidFill>
                  <a:schemeClr val="tx1"/>
                </a:solidFill>
                <a:effectLst/>
                <a:latin typeface="+mn-lt"/>
                <a:ea typeface="+mn-ea"/>
                <a:cs typeface="+mn-cs"/>
              </a:rPr>
              <a:t>Seitlinger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e.a</a:t>
            </a:r>
            <a:r>
              <a:rPr lang="en-GB" sz="1200" i="1"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joint cases C-293/12 and C-594/12, 8 April 2014;</a:t>
            </a:r>
            <a:r>
              <a:rPr lang="en-GB" sz="1200" kern="1200" baseline="0" dirty="0" smtClean="0">
                <a:solidFill>
                  <a:schemeClr val="tx1"/>
                </a:solidFill>
                <a:effectLst/>
                <a:latin typeface="+mn-lt"/>
                <a:ea typeface="+mn-ea"/>
                <a:cs typeface="+mn-cs"/>
              </a:rPr>
              <a:t> ECHR, case “</a:t>
            </a:r>
            <a:r>
              <a:rPr lang="en-GB" sz="1200" kern="1200" baseline="0" dirty="0" err="1" smtClean="0">
                <a:solidFill>
                  <a:schemeClr val="tx1"/>
                </a:solidFill>
                <a:effectLst/>
                <a:latin typeface="+mn-lt"/>
                <a:ea typeface="+mn-ea"/>
                <a:cs typeface="+mn-cs"/>
              </a:rPr>
              <a:t>Handyside</a:t>
            </a:r>
            <a:r>
              <a:rPr lang="en-GB" sz="1200" kern="1200" baseline="0" dirty="0" smtClean="0">
                <a:solidFill>
                  <a:schemeClr val="tx1"/>
                </a:solidFill>
                <a:effectLst/>
                <a:latin typeface="+mn-lt"/>
                <a:ea typeface="+mn-ea"/>
                <a:cs typeface="+mn-cs"/>
              </a:rPr>
              <a:t> v. United Kingdom”, application 5493/72, judgment of the 7 December 1976, Series A, n° 24, p. 23, §58.</a:t>
            </a:r>
            <a:r>
              <a:rPr lang="en-GB" sz="1200" kern="1200" dirty="0" smtClean="0">
                <a:solidFill>
                  <a:schemeClr val="tx1"/>
                </a:solidFill>
                <a:effectLst/>
                <a:latin typeface="+mn-lt"/>
                <a:ea typeface="+mn-ea"/>
                <a:cs typeface="+mn-cs"/>
              </a:rPr>
              <a:t> S</a:t>
            </a:r>
            <a:r>
              <a:rPr lang="en-GB" sz="1200" kern="1200" baseline="0" dirty="0" smtClean="0">
                <a:solidFill>
                  <a:schemeClr val="tx1"/>
                </a:solidFill>
                <a:effectLst/>
                <a:latin typeface="+mn-lt"/>
                <a:ea typeface="+mn-ea"/>
                <a:cs typeface="+mn-cs"/>
              </a:rPr>
              <a:t>ee also the </a:t>
            </a:r>
            <a:r>
              <a:rPr lang="en-GB" sz="1200" kern="1200" dirty="0" smtClean="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5.7. The Article 29 Data Protection Working is</a:t>
            </a:r>
            <a:r>
              <a:rPr lang="en-GB" sz="1200" kern="1200" baseline="0" dirty="0" smtClean="0">
                <a:solidFill>
                  <a:schemeClr val="tx1"/>
                </a:solidFill>
                <a:effectLst/>
                <a:latin typeface="+mn-lt"/>
                <a:ea typeface="+mn-ea"/>
                <a:cs typeface="+mn-cs"/>
              </a:rPr>
              <a:t> a EU independent authority and is generally analysing very accurately the ECHR provisions. </a:t>
            </a:r>
            <a:endParaRPr lang="en-GB" sz="1200" kern="1200" dirty="0" smtClean="0">
              <a:solidFill>
                <a:schemeClr val="tx1"/>
              </a:solidFill>
              <a:effectLst/>
              <a:latin typeface="+mn-lt"/>
              <a:ea typeface="+mn-ea"/>
              <a:cs typeface="+mn-cs"/>
            </a:endParaRPr>
          </a:p>
          <a:p>
            <a:pPr marL="0" indent="0" eaLnBrk="1" hangingPunct="1">
              <a:spcBef>
                <a:spcPct val="0"/>
              </a:spcBef>
              <a:buFont typeface="Arial" charset="0"/>
              <a:buNone/>
            </a:pPr>
            <a:endParaRPr lang="fr-FR"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130</a:t>
            </a:fld>
            <a:endParaRPr lang="en-US">
              <a:cs typeface="Arial" charset="0"/>
            </a:endParaRPr>
          </a:p>
        </p:txBody>
      </p:sp>
    </p:spTree>
    <p:extLst>
      <p:ext uri="{BB962C8B-B14F-4D97-AF65-F5344CB8AC3E}">
        <p14:creationId xmlns:p14="http://schemas.microsoft.com/office/powerpoint/2010/main" val="185517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Moreover,</a:t>
            </a:r>
            <a:r>
              <a:rPr lang="en-GB" baseline="0" dirty="0" smtClean="0"/>
              <a:t> A</a:t>
            </a:r>
            <a:r>
              <a:rPr lang="en-GB" dirty="0" smtClean="0"/>
              <a:t>rticle 16 ensures the preservation of the integrity of evidence. A time limit is indicated,</a:t>
            </a:r>
            <a:r>
              <a:rPr lang="en-GB" baseline="0" dirty="0" smtClean="0"/>
              <a:t> since this is a very important safeguard to be implemented among the other “conditions and safeguards” to be considered according to Article 15 (these aspects will be studied in part II of the current lesson).</a:t>
            </a:r>
            <a:r>
              <a:rPr lang="en-GB" dirty="0" smtClean="0"/>
              <a:t> </a:t>
            </a:r>
            <a:r>
              <a:rPr lang="en-US" dirty="0" smtClean="0"/>
              <a:t>This slide displays the full text of Article 16,</a:t>
            </a:r>
            <a:r>
              <a:rPr lang="en-US" baseline="0" dirty="0" smtClean="0"/>
              <a:t> </a:t>
            </a:r>
            <a:r>
              <a:rPr lang="en-US" u="none" baseline="0" dirty="0" smtClean="0">
                <a:solidFill>
                  <a:srgbClr val="FF0000"/>
                </a:solidFill>
              </a:rPr>
              <a:t>§2.</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a:t>
            </a:fld>
            <a:endParaRPr lang="en-US" dirty="0"/>
          </a:p>
        </p:txBody>
      </p:sp>
    </p:spTree>
    <p:extLst>
      <p:ext uri="{BB962C8B-B14F-4D97-AF65-F5344CB8AC3E}">
        <p14:creationId xmlns:p14="http://schemas.microsoft.com/office/powerpoint/2010/main" val="282883761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The preservation of fundamental rights is of extreme importance</a:t>
            </a:r>
            <a:r>
              <a:rPr lang="en-GB" baseline="0" dirty="0" smtClean="0"/>
              <a:t> in combatting cybercrime. Indeed, investigative powers that enable the prosecution of crime perpetrators are also instruments that are susceptible to limit drastically citizens’ freedoms. Therefore, the preservation of the rule of law implies to subject powers and procedures provided for in Section II of the Budapest Convention to conditions and safeguards that enable the observance of fundamental rights and freedoms.</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131</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en-US" dirty="0" smtClean="0"/>
              <a:t>The current slide and the next ones will briefly detail the</a:t>
            </a:r>
            <a:r>
              <a:rPr lang="en-US" baseline="0" dirty="0" smtClean="0"/>
              <a:t> four principles we just mentioned.</a:t>
            </a:r>
          </a:p>
          <a:p>
            <a:pPr eaLnBrk="1" hangingPunct="1">
              <a:spcBef>
                <a:spcPct val="0"/>
              </a:spcBef>
            </a:pPr>
            <a:endParaRPr lang="en-US" baseline="0" dirty="0" smtClean="0"/>
          </a:p>
          <a:p>
            <a:pPr eaLnBrk="1" hangingPunct="1">
              <a:spcBef>
                <a:spcPct val="0"/>
              </a:spcBef>
            </a:pPr>
            <a:r>
              <a:rPr lang="en-US" b="1" u="sng" dirty="0" smtClean="0"/>
              <a:t>Legal basis</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Any fundamental rights limitation (and, in our case, any power or procedure)</a:t>
            </a:r>
            <a:r>
              <a:rPr lang="en-GB" sz="1200" kern="1200" baseline="0" dirty="0" smtClean="0">
                <a:solidFill>
                  <a:schemeClr val="tx1"/>
                </a:solidFill>
                <a:effectLst/>
                <a:latin typeface="+mn-lt"/>
                <a:ea typeface="+mn-ea"/>
                <a:cs typeface="+mn-cs"/>
              </a:rPr>
              <a:t> must be established by law. Law is here understood </a:t>
            </a:r>
            <a:r>
              <a:rPr lang="en-GB" sz="1200" kern="1200" dirty="0" smtClean="0">
                <a:solidFill>
                  <a:schemeClr val="tx1"/>
                </a:solidFill>
                <a:effectLst/>
                <a:latin typeface="+mn-lt"/>
                <a:ea typeface="+mn-ea"/>
                <a:cs typeface="+mn-cs"/>
              </a:rPr>
              <a:t>by the ECtHR “</a:t>
            </a:r>
            <a:r>
              <a:rPr lang="en-GB" sz="1200" i="1" kern="1200" dirty="0" smtClean="0">
                <a:solidFill>
                  <a:schemeClr val="tx1"/>
                </a:solidFill>
                <a:effectLst/>
                <a:latin typeface="+mn-lt"/>
                <a:ea typeface="+mn-ea"/>
                <a:cs typeface="+mn-cs"/>
              </a:rPr>
              <a:t>in its substantive sense, not its formal one”</a:t>
            </a:r>
            <a:r>
              <a:rPr lang="en-GB" sz="1200" kern="1200" dirty="0" smtClean="0">
                <a:solidFill>
                  <a:schemeClr val="tx1"/>
                </a:solidFill>
                <a:effectLst/>
                <a:latin typeface="+mn-lt"/>
                <a:ea typeface="+mn-ea"/>
                <a:cs typeface="+mn-cs"/>
              </a:rPr>
              <a:t>. In consequence, it does not only refer to legislative texts, but include also </a:t>
            </a:r>
            <a:r>
              <a:rPr lang="en-GB" sz="1200" i="1" kern="1200" dirty="0" smtClean="0">
                <a:solidFill>
                  <a:schemeClr val="tx1"/>
                </a:solidFill>
                <a:effectLst/>
                <a:latin typeface="+mn-lt"/>
                <a:ea typeface="+mn-ea"/>
                <a:cs typeface="+mn-cs"/>
              </a:rPr>
              <a:t>“non-written law</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enactments of lower rank than statutes</a:t>
            </a:r>
            <a:r>
              <a:rPr lang="en-GB" sz="1200" kern="1200" dirty="0" smtClean="0">
                <a:solidFill>
                  <a:schemeClr val="tx1"/>
                </a:solidFill>
                <a:effectLst/>
                <a:latin typeface="+mn-lt"/>
                <a:ea typeface="+mn-ea"/>
                <a:cs typeface="+mn-cs"/>
              </a:rPr>
              <a:t>”, and case law. “</a:t>
            </a:r>
            <a:r>
              <a:rPr lang="en-GB" sz="1200" i="1" kern="1200" dirty="0" smtClean="0">
                <a:solidFill>
                  <a:schemeClr val="tx1"/>
                </a:solidFill>
                <a:effectLst/>
                <a:latin typeface="+mn-lt"/>
                <a:ea typeface="+mn-ea"/>
                <a:cs typeface="+mn-cs"/>
              </a:rPr>
              <a:t>In a sphere covered by the written law, the "law"</a:t>
            </a:r>
            <a:r>
              <a:rPr lang="en-GB" sz="1200" kern="1200" dirty="0" smtClean="0">
                <a:solidFill>
                  <a:schemeClr val="tx1"/>
                </a:solidFill>
                <a:effectLst/>
                <a:latin typeface="+mn-lt"/>
                <a:ea typeface="+mn-ea"/>
                <a:cs typeface="+mn-cs"/>
              </a:rPr>
              <a:t>” is therefore “</a:t>
            </a:r>
            <a:r>
              <a:rPr lang="en-GB" sz="1200" i="1" kern="1200" dirty="0" smtClean="0">
                <a:solidFill>
                  <a:schemeClr val="tx1"/>
                </a:solidFill>
                <a:effectLst/>
                <a:latin typeface="+mn-lt"/>
                <a:ea typeface="+mn-ea"/>
                <a:cs typeface="+mn-cs"/>
              </a:rPr>
              <a:t>the enactment in force as the competent courts have interpreted it in the light, if necessary, of any new practical developments” </a:t>
            </a:r>
            <a:r>
              <a:rPr lang="en-GB" sz="1200" i="0" kern="1200" dirty="0" smtClean="0">
                <a:solidFill>
                  <a:schemeClr val="tx1"/>
                </a:solidFill>
                <a:effectLst/>
                <a:latin typeface="+mn-lt"/>
                <a:ea typeface="+mn-ea"/>
                <a:cs typeface="+mn-cs"/>
              </a:rPr>
              <a:t>(</a:t>
            </a:r>
            <a:r>
              <a:rPr lang="en-GB" sz="9600" baseline="30000" dirty="0" smtClean="0"/>
              <a:t>[7] </a:t>
            </a:r>
            <a:r>
              <a:rPr lang="en-GB" sz="1200" i="0" kern="1200" dirty="0" smtClean="0">
                <a:solidFill>
                  <a:schemeClr val="tx1"/>
                </a:solidFill>
                <a:effectLst/>
                <a:latin typeface="+mn-lt"/>
                <a:ea typeface="+mn-ea"/>
                <a:cs typeface="+mn-cs"/>
              </a:rPr>
              <a:t>court case </a:t>
            </a:r>
            <a:r>
              <a:rPr lang="en-GB" sz="1200" i="0" kern="1200" dirty="0" err="1" smtClean="0">
                <a:solidFill>
                  <a:schemeClr val="tx1"/>
                </a:solidFill>
                <a:effectLst/>
                <a:latin typeface="+mn-lt"/>
                <a:ea typeface="+mn-ea"/>
                <a:cs typeface="+mn-cs"/>
              </a:rPr>
              <a:t>Kruslin</a:t>
            </a:r>
            <a:r>
              <a:rPr lang="en-GB" sz="1200" i="0" kern="1200" dirty="0" smtClean="0">
                <a:solidFill>
                  <a:schemeClr val="tx1"/>
                </a:solidFill>
                <a:effectLst/>
                <a:latin typeface="+mn-lt"/>
                <a:ea typeface="+mn-ea"/>
                <a:cs typeface="+mn-cs"/>
              </a:rPr>
              <a:t> v. France).</a:t>
            </a:r>
          </a:p>
          <a:p>
            <a:pPr eaLnBrk="1" hangingPunct="1">
              <a:spcBef>
                <a:spcPct val="0"/>
              </a:spcBef>
            </a:pPr>
            <a:endParaRPr lang="en-GB" sz="1200" kern="1200" baseline="0" dirty="0" smtClean="0">
              <a:solidFill>
                <a:schemeClr val="tx1"/>
              </a:solidFill>
              <a:effectLst/>
              <a:latin typeface="+mn-lt"/>
              <a:ea typeface="+mn-ea"/>
              <a:cs typeface="+mn-cs"/>
            </a:endParaRPr>
          </a:p>
          <a:p>
            <a:pPr eaLnBrk="1" hangingPunct="1">
              <a:spcBef>
                <a:spcPct val="0"/>
              </a:spcBef>
            </a:pPr>
            <a:r>
              <a:rPr lang="en-GB" sz="1200" kern="1200" baseline="0" dirty="0" smtClean="0">
                <a:solidFill>
                  <a:schemeClr val="tx1"/>
                </a:solidFill>
                <a:effectLst/>
                <a:latin typeface="+mn-lt"/>
                <a:ea typeface="+mn-ea"/>
                <a:cs typeface="+mn-cs"/>
              </a:rPr>
              <a:t>This legal basis must present some quality criteria:</a:t>
            </a:r>
          </a:p>
          <a:p>
            <a:pPr marL="171450" indent="-171450" eaLnBrk="1" hangingPunct="1">
              <a:spcBef>
                <a:spcPct val="0"/>
              </a:spcBef>
              <a:buFontTx/>
              <a:buChar char="-"/>
            </a:pPr>
            <a:r>
              <a:rPr lang="en-GB" sz="1200" b="1" kern="1200" baseline="0" dirty="0" smtClean="0">
                <a:solidFill>
                  <a:schemeClr val="tx1"/>
                </a:solidFill>
                <a:effectLst/>
                <a:latin typeface="+mn-lt"/>
                <a:ea typeface="+mn-ea"/>
                <a:cs typeface="+mn-cs"/>
              </a:rPr>
              <a:t>It must be clear and precise/detailed. </a:t>
            </a:r>
            <a:r>
              <a:rPr lang="en-GB" sz="1200" kern="1200" baseline="0" dirty="0" smtClean="0">
                <a:solidFill>
                  <a:schemeClr val="tx1"/>
                </a:solidFill>
                <a:effectLst/>
                <a:latin typeface="+mn-lt"/>
                <a:ea typeface="+mn-ea"/>
                <a:cs typeface="+mn-cs"/>
              </a:rPr>
              <a:t>“</a:t>
            </a:r>
            <a:r>
              <a:rPr lang="en-GB" sz="1200" i="1" kern="1200" baseline="0" dirty="0" smtClean="0">
                <a:solidFill>
                  <a:schemeClr val="tx1"/>
                </a:solidFill>
                <a:effectLst/>
                <a:latin typeface="+mn-lt"/>
                <a:ea typeface="+mn-ea"/>
                <a:cs typeface="+mn-cs"/>
              </a:rPr>
              <a:t>The substantive law itself, as opposed to accompanying administrative practice, must indicate the scope and manner of exercise of any such discretion with sufficient clarity, having regard to the legitimate aim of the measure in question, to give the individual adequate protection against arbitrary interference</a:t>
            </a:r>
            <a:r>
              <a:rPr lang="en-GB" sz="1200" kern="1200" baseline="0" dirty="0" smtClean="0">
                <a:solidFill>
                  <a:schemeClr val="tx1"/>
                </a:solidFill>
                <a:effectLst/>
                <a:latin typeface="+mn-lt"/>
                <a:ea typeface="+mn-ea"/>
                <a:cs typeface="+mn-cs"/>
              </a:rPr>
              <a:t>” (</a:t>
            </a:r>
            <a:r>
              <a:rPr lang="en-GB" sz="9600" baseline="30000" dirty="0" smtClean="0"/>
              <a:t>[8]</a:t>
            </a:r>
            <a:r>
              <a:rPr lang="en-GB" sz="1200" i="0" kern="1200" dirty="0" smtClean="0">
                <a:solidFill>
                  <a:schemeClr val="tx1"/>
                </a:solidFill>
                <a:effectLst/>
                <a:latin typeface="+mn-lt"/>
                <a:ea typeface="+mn-ea"/>
                <a:cs typeface="+mn-cs"/>
              </a:rPr>
              <a:t>court case Malone v. The United Kingdom; see also Taylor-</a:t>
            </a:r>
            <a:r>
              <a:rPr lang="en-GB" sz="1200" i="0" kern="1200" dirty="0" err="1" smtClean="0">
                <a:solidFill>
                  <a:schemeClr val="tx1"/>
                </a:solidFill>
                <a:effectLst/>
                <a:latin typeface="+mn-lt"/>
                <a:ea typeface="+mn-ea"/>
                <a:cs typeface="+mn-cs"/>
              </a:rPr>
              <a:t>Sabori</a:t>
            </a:r>
            <a:r>
              <a:rPr lang="en-GB" sz="1200" i="0" kern="1200" dirty="0" smtClean="0">
                <a:solidFill>
                  <a:schemeClr val="tx1"/>
                </a:solidFill>
                <a:effectLst/>
                <a:latin typeface="+mn-lt"/>
                <a:ea typeface="+mn-ea"/>
                <a:cs typeface="+mn-cs"/>
              </a:rPr>
              <a:t> v. The United Kingdom; </a:t>
            </a:r>
            <a:r>
              <a:rPr lang="en-GB" sz="1200" i="0" kern="1200" dirty="0" err="1" smtClean="0">
                <a:solidFill>
                  <a:schemeClr val="tx1"/>
                </a:solidFill>
                <a:effectLst/>
                <a:latin typeface="+mn-lt"/>
                <a:ea typeface="+mn-ea"/>
                <a:cs typeface="+mn-cs"/>
              </a:rPr>
              <a:t>Huvig</a:t>
            </a:r>
            <a:r>
              <a:rPr lang="en-GB" sz="1200" i="0" kern="1200" dirty="0" smtClean="0">
                <a:solidFill>
                  <a:schemeClr val="tx1"/>
                </a:solidFill>
                <a:effectLst/>
                <a:latin typeface="+mn-lt"/>
                <a:ea typeface="+mn-ea"/>
                <a:cs typeface="+mn-cs"/>
              </a:rPr>
              <a:t> v. France</a:t>
            </a:r>
            <a:r>
              <a:rPr lang="en-GB" sz="1200" kern="1200" baseline="0" dirty="0" smtClean="0">
                <a:solidFill>
                  <a:schemeClr val="tx1"/>
                </a:solidFill>
                <a:effectLst/>
                <a:latin typeface="+mn-lt"/>
                <a:ea typeface="+mn-ea"/>
                <a:cs typeface="+mn-cs"/>
              </a:rPr>
              <a:t>). This means firstly that any “</a:t>
            </a:r>
            <a:r>
              <a:rPr lang="en-GB" i="1" dirty="0" smtClean="0"/>
              <a:t>obscurity and uncertainty</a:t>
            </a:r>
            <a:r>
              <a:rPr lang="en-GB" dirty="0" smtClean="0"/>
              <a:t>”</a:t>
            </a:r>
            <a:r>
              <a:rPr lang="en-GB" baseline="0" dirty="0" smtClean="0"/>
              <a:t> </a:t>
            </a:r>
            <a:r>
              <a:rPr lang="en-GB" dirty="0" smtClean="0"/>
              <a:t>must be excluded from the law </a:t>
            </a:r>
            <a:r>
              <a:rPr lang="en-GB" sz="9600" baseline="30000" dirty="0" smtClean="0"/>
              <a:t>[8§79]</a:t>
            </a:r>
            <a:r>
              <a:rPr lang="en-GB" dirty="0" smtClean="0"/>
              <a:t>. </a:t>
            </a:r>
            <a:r>
              <a:rPr lang="en-GB" sz="1200" kern="1200" baseline="0" dirty="0" smtClean="0">
                <a:solidFill>
                  <a:schemeClr val="tx1"/>
                </a:solidFill>
                <a:effectLst/>
                <a:latin typeface="+mn-lt"/>
                <a:ea typeface="+mn-ea"/>
                <a:cs typeface="+mn-cs"/>
              </a:rPr>
              <a:t>This means secondly that there must “exist adequate and effective guarantees against abuse”</a:t>
            </a:r>
            <a:r>
              <a:rPr lang="en-GB" sz="1200" baseline="30000" dirty="0" smtClean="0"/>
              <a:t> [9§50]</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We</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will</a:t>
            </a:r>
            <a:r>
              <a:rPr lang="fr-FR" sz="1200" kern="1200" baseline="0" dirty="0" smtClean="0">
                <a:solidFill>
                  <a:schemeClr val="tx1"/>
                </a:solidFill>
                <a:effectLst/>
                <a:latin typeface="+mn-lt"/>
                <a:ea typeface="+mn-ea"/>
                <a:cs typeface="+mn-cs"/>
              </a:rPr>
              <a:t> analyse </a:t>
            </a:r>
            <a:r>
              <a:rPr lang="fr-FR" sz="1200" kern="1200" baseline="0" dirty="0" err="1" smtClean="0">
                <a:solidFill>
                  <a:schemeClr val="tx1"/>
                </a:solidFill>
                <a:effectLst/>
                <a:latin typeface="+mn-lt"/>
                <a:ea typeface="+mn-ea"/>
                <a:cs typeface="+mn-cs"/>
              </a:rPr>
              <a:t>this</a:t>
            </a:r>
            <a:r>
              <a:rPr lang="fr-FR" sz="1200" kern="1200" baseline="0" dirty="0" smtClean="0">
                <a:solidFill>
                  <a:schemeClr val="tx1"/>
                </a:solidFill>
                <a:effectLst/>
                <a:latin typeface="+mn-lt"/>
                <a:ea typeface="+mn-ea"/>
                <a:cs typeface="+mn-cs"/>
              </a:rPr>
              <a:t> more </a:t>
            </a:r>
            <a:r>
              <a:rPr lang="fr-FR" sz="1200" kern="1200" baseline="0" dirty="0" err="1" smtClean="0">
                <a:solidFill>
                  <a:schemeClr val="tx1"/>
                </a:solidFill>
                <a:effectLst/>
                <a:latin typeface="+mn-lt"/>
                <a:ea typeface="+mn-ea"/>
                <a:cs typeface="+mn-cs"/>
              </a:rPr>
              <a:t>deeply</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when</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evoking</a:t>
            </a:r>
            <a:r>
              <a:rPr lang="fr-FR" sz="1200" kern="1200" baseline="0" dirty="0" smtClean="0">
                <a:solidFill>
                  <a:schemeClr val="tx1"/>
                </a:solidFill>
                <a:effectLst/>
                <a:latin typeface="+mn-lt"/>
                <a:ea typeface="+mn-ea"/>
                <a:cs typeface="+mn-cs"/>
              </a:rPr>
              <a:t> </a:t>
            </a:r>
            <a:r>
              <a:rPr lang="fr-FR" sz="1200" kern="1200" baseline="0" dirty="0" err="1" smtClean="0">
                <a:solidFill>
                  <a:schemeClr val="tx1"/>
                </a:solidFill>
                <a:effectLst/>
                <a:latin typeface="+mn-lt"/>
                <a:ea typeface="+mn-ea"/>
                <a:cs typeface="+mn-cs"/>
              </a:rPr>
              <a:t>safeguards</a:t>
            </a:r>
            <a:r>
              <a:rPr lang="fr-FR" sz="1200" kern="1200" baseline="0" dirty="0" smtClean="0">
                <a:solidFill>
                  <a:schemeClr val="tx1"/>
                </a:solidFill>
                <a:effectLst/>
                <a:latin typeface="+mn-lt"/>
                <a:ea typeface="+mn-ea"/>
                <a:cs typeface="+mn-cs"/>
              </a:rPr>
              <a:t> (slide 34). </a:t>
            </a:r>
            <a:endParaRPr lang="en-GB" sz="1200" kern="1200" baseline="0" dirty="0" smtClean="0">
              <a:solidFill>
                <a:schemeClr val="tx1"/>
              </a:solidFill>
              <a:effectLst/>
              <a:latin typeface="+mn-lt"/>
              <a:ea typeface="+mn-ea"/>
              <a:cs typeface="+mn-cs"/>
            </a:endParaRPr>
          </a:p>
          <a:p>
            <a:pPr marL="171450" indent="-171450" eaLnBrk="1" hangingPunct="1">
              <a:spcBef>
                <a:spcPct val="0"/>
              </a:spcBef>
              <a:buFontTx/>
              <a:buChar char="-"/>
            </a:pPr>
            <a:endParaRPr lang="en-GB" sz="1200" kern="1200" baseline="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b="1" kern="1200" baseline="0" dirty="0" smtClean="0">
                <a:solidFill>
                  <a:schemeClr val="tx1"/>
                </a:solidFill>
                <a:effectLst/>
                <a:latin typeface="+mn-lt"/>
                <a:ea typeface="+mn-ea"/>
                <a:cs typeface="+mn-cs"/>
              </a:rPr>
              <a:t>It must be specific and predictable. </a:t>
            </a:r>
            <a:r>
              <a:rPr lang="en-GB" sz="1200" kern="1200" dirty="0" smtClean="0">
                <a:solidFill>
                  <a:schemeClr val="tx1"/>
                </a:solidFill>
                <a:effectLst/>
                <a:latin typeface="+mn-lt"/>
                <a:ea typeface="+mn-ea"/>
                <a:cs typeface="+mn-cs"/>
              </a:rPr>
              <a:t>Law must notably be “</a:t>
            </a:r>
            <a:r>
              <a:rPr lang="en-GB" sz="1200" i="1" kern="1200" dirty="0" smtClean="0">
                <a:solidFill>
                  <a:schemeClr val="tx1"/>
                </a:solidFill>
                <a:effectLst/>
                <a:latin typeface="+mn-lt"/>
                <a:ea typeface="+mn-ea"/>
                <a:cs typeface="+mn-cs"/>
              </a:rPr>
              <a:t>formulated with sufficient precision to enable the citizen to regulate his conduct</a:t>
            </a:r>
            <a:r>
              <a:rPr lang="en-GB" sz="1200" kern="1200" dirty="0" smtClean="0">
                <a:solidFill>
                  <a:schemeClr val="tx1"/>
                </a:solidFill>
                <a:effectLst/>
                <a:latin typeface="+mn-lt"/>
                <a:ea typeface="+mn-ea"/>
                <a:cs typeface="+mn-cs"/>
              </a:rPr>
              <a:t>: </a:t>
            </a:r>
            <a:r>
              <a:rPr lang="en-GB" sz="1200" i="1" kern="1200" dirty="0" smtClean="0">
                <a:solidFill>
                  <a:schemeClr val="tx1"/>
                </a:solidFill>
                <a:effectLst/>
                <a:latin typeface="+mn-lt"/>
                <a:ea typeface="+mn-ea"/>
                <a:cs typeface="+mn-cs"/>
              </a:rPr>
              <a:t>he must be able - if need be with appropriate advice - to foresee, to a degree that is reasonable in the circumstances, the consequences which a given action may entail” </a:t>
            </a:r>
            <a:r>
              <a:rPr lang="en-GB" sz="1200" i="0" kern="1200" dirty="0" smtClean="0">
                <a:solidFill>
                  <a:schemeClr val="tx1"/>
                </a:solidFill>
                <a:effectLst/>
                <a:latin typeface="+mn-lt"/>
                <a:ea typeface="+mn-ea"/>
                <a:cs typeface="+mn-cs"/>
              </a:rPr>
              <a:t>(</a:t>
            </a:r>
            <a:r>
              <a:rPr lang="en-GB" sz="9600" baseline="30000" dirty="0" smtClean="0"/>
              <a:t>[2§49]</a:t>
            </a:r>
            <a:r>
              <a:rPr lang="en-GB" sz="1200" i="0" kern="1200" dirty="0" smtClean="0">
                <a:solidFill>
                  <a:schemeClr val="tx1"/>
                </a:solidFill>
                <a:effectLst/>
                <a:latin typeface="+mn-lt"/>
                <a:ea typeface="+mn-ea"/>
                <a:cs typeface="+mn-cs"/>
              </a:rPr>
              <a:t>court case Sunday Times v. The United Kingdom).</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i="0" kern="1200" dirty="0" smtClean="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en-GB" sz="1200" b="1" kern="1200" baseline="0" dirty="0" smtClean="0">
                <a:solidFill>
                  <a:schemeClr val="tx1"/>
                </a:solidFill>
                <a:effectLst/>
                <a:latin typeface="+mn-lt"/>
                <a:ea typeface="+mn-ea"/>
                <a:cs typeface="+mn-cs"/>
              </a:rPr>
              <a:t>It must be adequately accessible. </a:t>
            </a:r>
            <a:r>
              <a:rPr lang="en-GB" sz="1200" kern="1200" baseline="0" dirty="0" smtClean="0">
                <a:solidFill>
                  <a:schemeClr val="tx1"/>
                </a:solidFill>
                <a:effectLst/>
                <a:latin typeface="+mn-lt"/>
                <a:ea typeface="+mn-ea"/>
                <a:cs typeface="+mn-cs"/>
              </a:rPr>
              <a:t>This means </a:t>
            </a:r>
            <a:r>
              <a:rPr lang="en-GB" sz="1200" kern="1200" dirty="0" smtClean="0">
                <a:solidFill>
                  <a:schemeClr val="tx1"/>
                </a:solidFill>
                <a:effectLst/>
                <a:latin typeface="+mn-lt"/>
                <a:ea typeface="+mn-ea"/>
                <a:cs typeface="+mn-cs"/>
              </a:rPr>
              <a:t>that “</a:t>
            </a:r>
            <a:r>
              <a:rPr lang="en-GB" sz="1200" i="1" kern="1200" dirty="0" smtClean="0">
                <a:solidFill>
                  <a:schemeClr val="tx1"/>
                </a:solidFill>
                <a:effectLst/>
                <a:latin typeface="+mn-lt"/>
                <a:ea typeface="+mn-ea"/>
                <a:cs typeface="+mn-cs"/>
              </a:rPr>
              <a:t>the citizen must be able to have an indication that is adequate in the circumstances of the legal rules applicable to a given case” </a:t>
            </a:r>
            <a:r>
              <a:rPr lang="en-GB" sz="1200" i="0" kern="1200" dirty="0" smtClean="0">
                <a:solidFill>
                  <a:schemeClr val="tx1"/>
                </a:solidFill>
                <a:effectLst/>
                <a:latin typeface="+mn-lt"/>
                <a:ea typeface="+mn-ea"/>
                <a:cs typeface="+mn-cs"/>
              </a:rPr>
              <a:t>(</a:t>
            </a:r>
            <a:r>
              <a:rPr lang="en-GB" sz="9600" baseline="30000" dirty="0" smtClean="0"/>
              <a:t>[2§49]</a:t>
            </a:r>
            <a:r>
              <a:rPr lang="en-GB" sz="1200" i="0" kern="1200" dirty="0" smtClean="0">
                <a:solidFill>
                  <a:schemeClr val="tx1"/>
                </a:solidFill>
                <a:effectLst/>
                <a:latin typeface="+mn-lt"/>
                <a:ea typeface="+mn-ea"/>
                <a:cs typeface="+mn-cs"/>
              </a:rPr>
              <a:t>court case Sunday Times v. The United Kingdom).</a:t>
            </a:r>
          </a:p>
          <a:p>
            <a:pPr eaLnBrk="1" hangingPunct="1">
              <a:spcBef>
                <a:spcPct val="0"/>
              </a:spcBef>
            </a:pPr>
            <a:endParaRPr lang="en-GB" sz="1200" i="1" kern="1200" dirty="0" smtClean="0">
              <a:solidFill>
                <a:schemeClr val="tx1"/>
              </a:solidFill>
              <a:effectLst/>
              <a:latin typeface="+mn-lt"/>
              <a:ea typeface="+mn-ea"/>
              <a:cs typeface="+mn-cs"/>
            </a:endParaRPr>
          </a:p>
          <a:p>
            <a:pPr eaLnBrk="1" hangingPunct="1">
              <a:spcBef>
                <a:spcPct val="0"/>
              </a:spcBef>
            </a:pPr>
            <a:r>
              <a:rPr lang="en-GB" sz="1200" i="1" kern="1200" dirty="0" smtClean="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r>
              <a:rPr lang="en-US" sz="1200" kern="1200" baseline="30000" dirty="0" smtClean="0">
                <a:solidFill>
                  <a:schemeClr val="tx1"/>
                </a:solidFill>
                <a:effectLst/>
                <a:latin typeface="+mn-lt"/>
                <a:ea typeface="+mn-ea"/>
                <a:cs typeface="+mn-cs"/>
              </a:rPr>
              <a:t>[2] </a:t>
            </a:r>
            <a:r>
              <a:rPr lang="en-US" sz="1200" kern="1200" baseline="0" dirty="0" smtClean="0">
                <a:solidFill>
                  <a:schemeClr val="tx1"/>
                </a:solidFill>
                <a:effectLst/>
                <a:latin typeface="+mn-lt"/>
                <a:ea typeface="+mn-ea"/>
                <a:cs typeface="+mn-cs"/>
              </a:rPr>
              <a:t>ECtHR, case “</a:t>
            </a:r>
            <a:r>
              <a:rPr lang="en-GB" dirty="0" smtClean="0"/>
              <a:t>Sunday Times v. The United Kingdom”, application n° 6538/74, 26 April 1979, Series A, n° 30.</a:t>
            </a:r>
          </a:p>
          <a:p>
            <a:pPr marL="0" indent="0" eaLnBrk="1" hangingPunct="1">
              <a:spcBef>
                <a:spcPct val="0"/>
              </a:spcBef>
              <a:buNone/>
            </a:pPr>
            <a:r>
              <a:rPr lang="fr-FR" sz="1200" baseline="30000" dirty="0" smtClean="0"/>
              <a:t>[7] </a:t>
            </a:r>
            <a:r>
              <a:rPr lang="en-US" sz="1200" dirty="0" smtClean="0"/>
              <a:t>ECtHR, case “</a:t>
            </a:r>
            <a:r>
              <a:rPr lang="en-GB" sz="1200" dirty="0" err="1" smtClean="0"/>
              <a:t>Kruslin</a:t>
            </a:r>
            <a:r>
              <a:rPr lang="en-GB" sz="1200" dirty="0" smtClean="0"/>
              <a:t> v. France”, application n° </a:t>
            </a:r>
            <a:r>
              <a:rPr lang="en-GB" dirty="0" smtClean="0"/>
              <a:t>11801/85, </a:t>
            </a:r>
            <a:r>
              <a:rPr lang="en-GB" sz="1200" dirty="0" smtClean="0"/>
              <a:t>24 April 1990, §29.</a:t>
            </a:r>
          </a:p>
          <a:p>
            <a:pPr marL="0" indent="0" eaLnBrk="1" hangingPunct="1">
              <a:spcBef>
                <a:spcPct val="0"/>
              </a:spcBef>
              <a:buNone/>
            </a:pPr>
            <a:r>
              <a:rPr lang="en-GB" sz="1200" baseline="30000" dirty="0" smtClean="0"/>
              <a:t>[8] </a:t>
            </a:r>
            <a:r>
              <a:rPr lang="en-US" sz="1200" dirty="0" smtClean="0"/>
              <a:t>ECtHR, case “</a:t>
            </a:r>
            <a:r>
              <a:rPr lang="en-GB" sz="1200" dirty="0" smtClean="0"/>
              <a:t>Malone v. United Kingdom”, application n° </a:t>
            </a:r>
            <a:r>
              <a:rPr lang="en-GB" dirty="0" smtClean="0"/>
              <a:t>8691/79, </a:t>
            </a:r>
            <a:r>
              <a:rPr lang="en-GB" sz="1200" dirty="0" smtClean="0"/>
              <a:t>2 August 1984, §67; </a:t>
            </a:r>
            <a:r>
              <a:rPr lang="en-US" sz="1200" dirty="0" smtClean="0"/>
              <a:t>ECtHR, “</a:t>
            </a:r>
            <a:r>
              <a:rPr lang="en-GB" sz="1200" dirty="0" smtClean="0"/>
              <a:t>Taylor-</a:t>
            </a:r>
            <a:r>
              <a:rPr lang="en-GB" sz="1200" dirty="0" err="1" smtClean="0"/>
              <a:t>Sabori</a:t>
            </a:r>
            <a:r>
              <a:rPr lang="en-GB" sz="1200" dirty="0" smtClean="0"/>
              <a:t> v. The United Kingdom”, application n° </a:t>
            </a:r>
            <a:r>
              <a:rPr lang="en-GB" dirty="0" smtClean="0"/>
              <a:t>47114/99 , </a:t>
            </a:r>
            <a:r>
              <a:rPr lang="en-GB" sz="1200" dirty="0" smtClean="0"/>
              <a:t>22 October 2002, §18;</a:t>
            </a:r>
            <a:r>
              <a:rPr lang="en-GB" sz="1200" baseline="0" dirty="0" smtClean="0"/>
              <a:t> “</a:t>
            </a:r>
            <a:r>
              <a:rPr lang="en-GB" sz="1200" baseline="0" dirty="0" err="1" smtClean="0"/>
              <a:t>Huvig</a:t>
            </a:r>
            <a:r>
              <a:rPr lang="en-GB" sz="1200" baseline="0" dirty="0" smtClean="0"/>
              <a:t> v. France”, application n°  11105/84, 24 April 1990, §32.</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rgbClr val="FF0000"/>
                </a:solidFill>
                <a:effectLst/>
                <a:latin typeface="+mn-lt"/>
                <a:ea typeface="+mn-ea"/>
                <a:cs typeface="+mn-cs"/>
              </a:rPr>
              <a:t>[9] </a:t>
            </a:r>
            <a:r>
              <a:rPr lang="en-GB" sz="1200" kern="1200" dirty="0" smtClean="0">
                <a:solidFill>
                  <a:srgbClr val="FF0000"/>
                </a:solidFill>
                <a:effectLst/>
                <a:latin typeface="+mn-lt"/>
                <a:ea typeface="+mn-ea"/>
                <a:cs typeface="+mn-cs"/>
              </a:rPr>
              <a:t>ECtHR</a:t>
            </a:r>
            <a:r>
              <a:rPr lang="en-GB" sz="1200" i="1" kern="1200" dirty="0" smtClean="0">
                <a:solidFill>
                  <a:srgbClr val="FF0000"/>
                </a:solidFill>
                <a:effectLst/>
                <a:latin typeface="+mn-lt"/>
                <a:ea typeface="+mn-ea"/>
                <a:cs typeface="+mn-cs"/>
              </a:rPr>
              <a:t>, </a:t>
            </a:r>
            <a:r>
              <a:rPr lang="en-GB" sz="1200" i="0" kern="1200" dirty="0" smtClean="0">
                <a:solidFill>
                  <a:srgbClr val="FF0000"/>
                </a:solidFill>
                <a:effectLst/>
                <a:latin typeface="+mn-lt"/>
                <a:ea typeface="+mn-ea"/>
                <a:cs typeface="+mn-cs"/>
              </a:rPr>
              <a:t>case “</a:t>
            </a:r>
            <a:r>
              <a:rPr lang="en-GB" sz="1200" kern="1200" dirty="0" err="1" smtClean="0">
                <a:solidFill>
                  <a:srgbClr val="FF0000"/>
                </a:solidFill>
                <a:effectLst/>
                <a:latin typeface="+mn-lt"/>
                <a:ea typeface="+mn-ea"/>
                <a:cs typeface="+mn-cs"/>
              </a:rPr>
              <a:t>Klass</a:t>
            </a:r>
            <a:r>
              <a:rPr lang="en-GB" sz="1200" kern="1200" dirty="0" smtClean="0">
                <a:solidFill>
                  <a:srgbClr val="FF0000"/>
                </a:solidFill>
                <a:effectLst/>
                <a:latin typeface="+mn-lt"/>
                <a:ea typeface="+mn-ea"/>
                <a:cs typeface="+mn-cs"/>
              </a:rPr>
              <a:t> and others v. Germany”, application n° 5029/71, 6 September 1978, Series A, n° 28, §§ 50 et seq.</a:t>
            </a:r>
          </a:p>
          <a:p>
            <a:pPr marL="0" indent="0" eaLnBrk="1" hangingPunct="1">
              <a:spcBef>
                <a:spcPct val="0"/>
              </a:spcBef>
              <a:buNone/>
            </a:pPr>
            <a:endParaRPr lang="en-GB" sz="1200" baseline="30000" dirty="0" smtClean="0"/>
          </a:p>
          <a:p>
            <a:pPr marL="0" indent="0" eaLnBrk="1" hangingPunct="1">
              <a:spcBef>
                <a:spcPct val="0"/>
              </a:spcBef>
              <a:buNone/>
            </a:pPr>
            <a:endParaRPr lang="en-GB" sz="1200" dirty="0" smtClean="0"/>
          </a:p>
          <a:p>
            <a:pPr marL="0" indent="0" eaLnBrk="1" hangingPunct="1">
              <a:spcBef>
                <a:spcPct val="0"/>
              </a:spcBef>
              <a:buNone/>
            </a:pPr>
            <a:endParaRPr lang="en-GB" sz="1200" dirty="0" smtClean="0"/>
          </a:p>
          <a:p>
            <a:pPr eaLnBrk="1" hangingPunct="1">
              <a:spcBef>
                <a:spcPct val="0"/>
              </a:spcBef>
            </a:pPr>
            <a:endParaRPr lang="en-GB" sz="1200" i="1" kern="1200" dirty="0" smtClean="0">
              <a:solidFill>
                <a:schemeClr val="tx1"/>
              </a:solidFill>
              <a:effectLst/>
              <a:latin typeface="+mn-lt"/>
              <a:ea typeface="+mn-ea"/>
              <a:cs typeface="+mn-cs"/>
            </a:endParaRPr>
          </a:p>
          <a:p>
            <a:pPr eaLnBrk="1" hangingPunct="1">
              <a:spcBef>
                <a:spcPct val="0"/>
              </a:spcBef>
            </a:pPr>
            <a:endParaRPr lang="en-GB"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132</a:t>
            </a:fld>
            <a:endParaRPr lang="en-US">
              <a:cs typeface="Arial" charset="0"/>
            </a:endParaRPr>
          </a:p>
        </p:txBody>
      </p:sp>
    </p:spTree>
    <p:extLst>
      <p:ext uri="{BB962C8B-B14F-4D97-AF65-F5344CB8AC3E}">
        <p14:creationId xmlns:p14="http://schemas.microsoft.com/office/powerpoint/2010/main" val="110688132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sz="1200" b="1" i="0" u="sng" kern="1200" dirty="0" smtClean="0">
                <a:solidFill>
                  <a:schemeClr val="tx1"/>
                </a:solidFill>
                <a:effectLst/>
                <a:latin typeface="+mn-lt"/>
                <a:ea typeface="+mn-ea"/>
                <a:cs typeface="+mn-cs"/>
              </a:rPr>
              <a:t>Legitimate aim</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Each article of the ECHR</a:t>
            </a:r>
            <a:r>
              <a:rPr lang="en-GB" sz="1200" kern="1200" baseline="0" dirty="0" smtClean="0">
                <a:solidFill>
                  <a:schemeClr val="tx1"/>
                </a:solidFill>
                <a:effectLst/>
                <a:latin typeface="+mn-lt"/>
                <a:ea typeface="+mn-ea"/>
                <a:cs typeface="+mn-cs"/>
              </a:rPr>
              <a:t> that regulates a fundamental conditional right l</a:t>
            </a:r>
            <a:r>
              <a:rPr lang="en-GB" sz="1200" kern="1200" dirty="0" smtClean="0">
                <a:solidFill>
                  <a:schemeClr val="tx1"/>
                </a:solidFill>
                <a:effectLst/>
                <a:latin typeface="+mn-lt"/>
                <a:ea typeface="+mn-ea"/>
                <a:cs typeface="+mn-cs"/>
              </a:rPr>
              <a:t>ists exhaustively the legitimate aims for which an interference with the concerned right may be legitimate. For example, in relation to the right to private life (Article 8), these aims are the interests of national security, public safety or the economic well-being of the country, the prevention of disorder or crime, the protection of health or morals, and the protection of the rights and freedoms of others.</a:t>
            </a:r>
          </a:p>
          <a:p>
            <a:pPr eaLnBrk="1" hangingPunct="1">
              <a:spcBef>
                <a:spcPct val="0"/>
              </a:spcBef>
            </a:pPr>
            <a:endParaRPr lang="en-GB" sz="1200" i="1" kern="1200" dirty="0" smtClean="0">
              <a:solidFill>
                <a:schemeClr val="tx1"/>
              </a:solidFill>
              <a:effectLst/>
              <a:latin typeface="+mn-lt"/>
              <a:ea typeface="+mn-ea"/>
              <a:cs typeface="+mn-cs"/>
            </a:endParaRPr>
          </a:p>
          <a:p>
            <a:pPr eaLnBrk="1" hangingPunct="1">
              <a:spcBef>
                <a:spcPct val="0"/>
              </a:spcBef>
            </a:pPr>
            <a:endParaRPr lang="en-GB" sz="1200" i="1" kern="1200" dirty="0" smtClean="0">
              <a:solidFill>
                <a:schemeClr val="tx1"/>
              </a:solidFill>
              <a:effectLst/>
              <a:latin typeface="+mn-lt"/>
              <a:ea typeface="+mn-ea"/>
              <a:cs typeface="+mn-cs"/>
            </a:endParaRPr>
          </a:p>
          <a:p>
            <a:pPr eaLnBrk="1" hangingPunct="1">
              <a:spcBef>
                <a:spcPct val="0"/>
              </a:spcBef>
            </a:pPr>
            <a:endParaRPr lang="en-GB" sz="1200" i="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133</a:t>
            </a:fld>
            <a:endParaRPr lang="en-US">
              <a:cs typeface="Arial" charset="0"/>
            </a:endParaRPr>
          </a:p>
        </p:txBody>
      </p:sp>
    </p:spTree>
    <p:extLst>
      <p:ext uri="{BB962C8B-B14F-4D97-AF65-F5344CB8AC3E}">
        <p14:creationId xmlns:p14="http://schemas.microsoft.com/office/powerpoint/2010/main" val="403285715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r>
              <a:rPr lang="en-GB" sz="1200" kern="1200" dirty="0" smtClean="0">
                <a:solidFill>
                  <a:schemeClr val="tx1"/>
                </a:solidFill>
                <a:effectLst/>
                <a:latin typeface="+mn-lt"/>
                <a:ea typeface="+mn-ea"/>
                <a:cs typeface="+mn-cs"/>
              </a:rPr>
              <a:t>This principle of "necessity" of the interference (in</a:t>
            </a:r>
            <a:r>
              <a:rPr lang="en-GB" sz="1200" kern="1200" baseline="0" dirty="0" smtClean="0">
                <a:solidFill>
                  <a:schemeClr val="tx1"/>
                </a:solidFill>
                <a:effectLst/>
                <a:latin typeface="+mn-lt"/>
                <a:ea typeface="+mn-ea"/>
                <a:cs typeface="+mn-cs"/>
              </a:rPr>
              <a:t> our lesson, “interference” or “limitation” refers to the power or procedure)</a:t>
            </a:r>
            <a:r>
              <a:rPr lang="en-GB" sz="1200" kern="1200" dirty="0" smtClean="0">
                <a:solidFill>
                  <a:schemeClr val="tx1"/>
                </a:solidFill>
                <a:effectLst/>
                <a:latin typeface="+mn-lt"/>
                <a:ea typeface="+mn-ea"/>
                <a:cs typeface="+mn-cs"/>
              </a:rPr>
              <a:t> consists in the </a:t>
            </a:r>
            <a:r>
              <a:rPr lang="en-GB" sz="1200" b="1" kern="1200" dirty="0" smtClean="0">
                <a:solidFill>
                  <a:schemeClr val="tx1"/>
                </a:solidFill>
                <a:effectLst/>
                <a:latin typeface="+mn-lt"/>
                <a:ea typeface="+mn-ea"/>
                <a:cs typeface="+mn-cs"/>
              </a:rPr>
              <a:t>demonstration </a:t>
            </a:r>
            <a:r>
              <a:rPr lang="en-GB" sz="1200" kern="1200" baseline="30000" dirty="0" smtClean="0">
                <a:solidFill>
                  <a:schemeClr val="tx1"/>
                </a:solidFill>
                <a:effectLst/>
                <a:latin typeface="+mn-lt"/>
                <a:ea typeface="+mn-ea"/>
                <a:cs typeface="+mn-cs"/>
              </a:rPr>
              <a:t>[10]</a:t>
            </a:r>
            <a:r>
              <a:rPr lang="en-GB" sz="1200"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that this interference is actually appropriate to satisfy a specific societal need</a:t>
            </a:r>
            <a:r>
              <a:rPr lang="en-GB" sz="1200" b="0" kern="1200" dirty="0" smtClean="0">
                <a:solidFill>
                  <a:schemeClr val="tx1"/>
                </a:solidFill>
                <a:effectLst/>
                <a:latin typeface="+mn-lt"/>
                <a:ea typeface="+mn-ea"/>
                <a:cs typeface="+mn-cs"/>
              </a:rPr>
              <a:t>,</a:t>
            </a:r>
            <a:r>
              <a:rPr lang="en-GB" sz="1200" b="0" kern="1200" baseline="0" dirty="0" smtClean="0">
                <a:solidFill>
                  <a:schemeClr val="tx1"/>
                </a:solidFill>
                <a:effectLst/>
                <a:latin typeface="+mn-lt"/>
                <a:ea typeface="+mn-ea"/>
                <a:cs typeface="+mn-cs"/>
              </a:rPr>
              <a:t> and this must be </a:t>
            </a:r>
            <a:r>
              <a:rPr lang="en-GB" sz="1200" kern="1200" dirty="0" smtClean="0">
                <a:solidFill>
                  <a:schemeClr val="tx1"/>
                </a:solidFill>
                <a:effectLst/>
                <a:latin typeface="+mn-lt"/>
                <a:ea typeface="+mn-ea"/>
                <a:cs typeface="+mn-cs"/>
              </a:rPr>
              <a:t>established convincingly </a:t>
            </a:r>
            <a:r>
              <a:rPr lang="en-GB" sz="1200" kern="1200" baseline="30000" dirty="0" smtClean="0">
                <a:solidFill>
                  <a:schemeClr val="tx1"/>
                </a:solidFill>
                <a:effectLst/>
                <a:latin typeface="+mn-lt"/>
                <a:ea typeface="+mn-ea"/>
                <a:cs typeface="+mn-cs"/>
              </a:rPr>
              <a:t>[11]</a:t>
            </a:r>
            <a:r>
              <a:rPr lang="en-GB" sz="1200" kern="1200" dirty="0" smtClean="0">
                <a:solidFill>
                  <a:schemeClr val="tx1"/>
                </a:solidFill>
                <a:effectLst/>
                <a:latin typeface="+mn-lt"/>
                <a:ea typeface="+mn-ea"/>
                <a:cs typeface="+mn-cs"/>
              </a:rPr>
              <a:t>.</a:t>
            </a:r>
          </a:p>
          <a:p>
            <a:endParaRPr lang="en-GB" sz="1200" b="0" kern="1200" baseline="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Therefore, the principle of necessity is divided in two requirements:</a:t>
            </a:r>
          </a:p>
          <a:p>
            <a:endParaRPr lang="en-GB" sz="1200" kern="1200" dirty="0" smtClean="0">
              <a:solidFill>
                <a:schemeClr val="tx1"/>
              </a:solidFill>
              <a:effectLst/>
              <a:latin typeface="+mn-lt"/>
              <a:ea typeface="+mn-ea"/>
              <a:cs typeface="+mn-cs"/>
            </a:endParaRPr>
          </a:p>
          <a:p>
            <a:pPr marL="0" indent="0">
              <a:buFontTx/>
              <a:buNone/>
            </a:pPr>
            <a:r>
              <a:rPr lang="en-GB" sz="1200" b="1" kern="1200" dirty="0" smtClean="0">
                <a:solidFill>
                  <a:schemeClr val="tx1"/>
                </a:solidFill>
                <a:effectLst/>
                <a:latin typeface="+mn-lt"/>
                <a:ea typeface="+mn-ea"/>
                <a:cs typeface="+mn-cs"/>
              </a:rPr>
              <a:t>- Firstly, a specific social need for the interference must be identified </a:t>
            </a:r>
            <a:r>
              <a:rPr lang="en-GB" sz="1200" kern="1200" dirty="0" smtClean="0">
                <a:solidFill>
                  <a:schemeClr val="tx1"/>
                </a:solidFill>
                <a:effectLst/>
                <a:latin typeface="+mn-lt"/>
                <a:ea typeface="+mn-ea"/>
                <a:cs typeface="+mn-cs"/>
              </a:rPr>
              <a:t>(within the broader sphere of the legitimate aim pursued)</a:t>
            </a:r>
            <a:r>
              <a:rPr lang="en-GB" sz="1200" kern="1200" baseline="30000" dirty="0" smtClean="0">
                <a:solidFill>
                  <a:schemeClr val="tx1"/>
                </a:solidFill>
                <a:effectLst/>
                <a:latin typeface="+mn-lt"/>
                <a:ea typeface="+mn-ea"/>
                <a:cs typeface="+mn-cs"/>
              </a:rPr>
              <a:t> [12]</a:t>
            </a:r>
            <a:r>
              <a:rPr lang="en-GB" sz="1200" kern="1200" dirty="0" smtClean="0">
                <a:solidFill>
                  <a:schemeClr val="tx1"/>
                </a:solidFill>
                <a:effectLst/>
                <a:latin typeface="+mn-lt"/>
                <a:ea typeface="+mn-ea"/>
                <a:cs typeface="+mn-cs"/>
              </a:rPr>
              <a:t>. This need must be "pressing“(</a:t>
            </a:r>
            <a:r>
              <a:rPr lang="en-GB" sz="1200" kern="1200" baseline="30000" dirty="0" smtClean="0">
                <a:solidFill>
                  <a:schemeClr val="tx1"/>
                </a:solidFill>
                <a:effectLst/>
                <a:latin typeface="+mn-lt"/>
                <a:ea typeface="+mn-ea"/>
                <a:cs typeface="+mn-cs"/>
              </a:rPr>
              <a:t>[13 §3.14] [14]</a:t>
            </a:r>
            <a:r>
              <a:rPr lang="en-GB" sz="1200" kern="1200" dirty="0" smtClean="0">
                <a:solidFill>
                  <a:schemeClr val="tx1"/>
                </a:solidFill>
                <a:effectLst/>
                <a:latin typeface="+mn-lt"/>
                <a:ea typeface="+mn-ea"/>
                <a:cs typeface="+mn-cs"/>
              </a:rPr>
              <a:t>), in other words it must have a certain </a:t>
            </a:r>
            <a:r>
              <a:rPr lang="en-GB" sz="1200" b="1" kern="1200" dirty="0" smtClean="0">
                <a:solidFill>
                  <a:schemeClr val="tx1"/>
                </a:solidFill>
                <a:effectLst/>
                <a:latin typeface="+mn-lt"/>
                <a:ea typeface="+mn-ea"/>
                <a:cs typeface="+mn-cs"/>
              </a:rPr>
              <a:t>"</a:t>
            </a:r>
            <a:r>
              <a:rPr lang="en-GB" sz="1200" b="1" i="1" kern="1200" dirty="0" smtClean="0">
                <a:solidFill>
                  <a:schemeClr val="tx1"/>
                </a:solidFill>
                <a:effectLst/>
                <a:latin typeface="+mn-lt"/>
                <a:ea typeface="+mn-ea"/>
                <a:cs typeface="+mn-cs"/>
              </a:rPr>
              <a:t>level of severity</a:t>
            </a:r>
            <a:r>
              <a:rPr lang="en-GB" sz="1200" i="1" kern="1200" dirty="0" smtClean="0">
                <a:solidFill>
                  <a:schemeClr val="tx1"/>
                </a:solidFill>
                <a:effectLst/>
                <a:latin typeface="+mn-lt"/>
                <a:ea typeface="+mn-ea"/>
                <a:cs typeface="+mn-cs"/>
              </a:rPr>
              <a:t>, </a:t>
            </a:r>
            <a:r>
              <a:rPr lang="en-GB" sz="1200" b="1" i="1" kern="1200" dirty="0" smtClean="0">
                <a:solidFill>
                  <a:schemeClr val="tx1"/>
                </a:solidFill>
                <a:effectLst/>
                <a:latin typeface="+mn-lt"/>
                <a:ea typeface="+mn-ea"/>
                <a:cs typeface="+mn-cs"/>
              </a:rPr>
              <a:t>urgency or immediacy</a:t>
            </a:r>
            <a:r>
              <a:rPr lang="en-GB" sz="1200" i="1"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Harm may result on society if the need is not addressed, taking into account the views of society and potentially divergent opinions regarding this particular "need“(</a:t>
            </a:r>
            <a:r>
              <a:rPr lang="en-GB" sz="1200" kern="1200" baseline="30000" dirty="0" smtClean="0">
                <a:solidFill>
                  <a:schemeClr val="tx1"/>
                </a:solidFill>
                <a:effectLst/>
                <a:latin typeface="+mn-lt"/>
                <a:ea typeface="+mn-ea"/>
                <a:cs typeface="+mn-cs"/>
              </a:rPr>
              <a:t>[13]§3.17-19</a:t>
            </a:r>
            <a:r>
              <a:rPr lang="en-GB" sz="1200" kern="1200" dirty="0" smtClean="0">
                <a:solidFill>
                  <a:schemeClr val="tx1"/>
                </a:solidFill>
                <a:effectLst/>
                <a:latin typeface="+mn-lt"/>
                <a:ea typeface="+mn-ea"/>
                <a:cs typeface="+mn-cs"/>
              </a:rPr>
              <a:t>).</a:t>
            </a:r>
          </a:p>
          <a:p>
            <a:pPr marL="0" indent="0">
              <a:buFontTx/>
              <a:buNone/>
            </a:pPr>
            <a:endParaRPr lang="en-GB" sz="1200" kern="1200" dirty="0" smtClean="0">
              <a:solidFill>
                <a:schemeClr val="tx1"/>
              </a:solidFill>
              <a:effectLst/>
              <a:latin typeface="+mn-lt"/>
              <a:ea typeface="+mn-ea"/>
              <a:cs typeface="+mn-cs"/>
            </a:endParaRPr>
          </a:p>
          <a:p>
            <a:pPr marL="0" indent="0">
              <a:buFontTx/>
              <a:buNone/>
            </a:pPr>
            <a:r>
              <a:rPr lang="en-GB" sz="1200" kern="1200" dirty="0" smtClean="0">
                <a:solidFill>
                  <a:srgbClr val="FF0000"/>
                </a:solidFill>
                <a:effectLst/>
                <a:latin typeface="+mn-lt"/>
                <a:ea typeface="+mn-ea"/>
                <a:cs typeface="+mn-cs"/>
              </a:rPr>
              <a:t>Moreover, the existence of this severe or urgent need </a:t>
            </a:r>
            <a:r>
              <a:rPr lang="en-GB" sz="1200" b="1" kern="1200" dirty="0" smtClean="0">
                <a:solidFill>
                  <a:srgbClr val="FF0000"/>
                </a:solidFill>
                <a:effectLst/>
                <a:latin typeface="+mn-lt"/>
                <a:ea typeface="+mn-ea"/>
                <a:cs typeface="+mn-cs"/>
              </a:rPr>
              <a:t>has to be demonstrated / proven</a:t>
            </a:r>
            <a:r>
              <a:rPr lang="en-GB" sz="1200" kern="1200" dirty="0" smtClean="0">
                <a:solidFill>
                  <a:srgbClr val="FF0000"/>
                </a:solidFill>
                <a:effectLst/>
                <a:latin typeface="+mn-lt"/>
                <a:ea typeface="+mn-ea"/>
                <a:cs typeface="+mn-cs"/>
              </a:rPr>
              <a:t>. For instance, in a case where the applicant had been prevented to make certain statements relating to the dangers of microwave ovens, the ECtHR concluded that “</a:t>
            </a:r>
            <a:r>
              <a:rPr lang="en-GB" sz="1200" i="1" kern="1200" dirty="0" smtClean="0">
                <a:solidFill>
                  <a:srgbClr val="FF0000"/>
                </a:solidFill>
                <a:effectLst/>
                <a:latin typeface="+mn-lt"/>
                <a:ea typeface="+mn-ea"/>
                <a:cs typeface="+mn-cs"/>
              </a:rPr>
              <a:t>there was no evidence that the sale of microwave ovens had been affected by the applicant’s remarks</a:t>
            </a:r>
            <a:r>
              <a:rPr lang="en-GB" sz="1200" kern="1200" dirty="0" smtClean="0">
                <a:solidFill>
                  <a:srgbClr val="FF0000"/>
                </a:solidFill>
                <a:effectLst/>
                <a:latin typeface="+mn-lt"/>
                <a:ea typeface="+mn-ea"/>
                <a:cs typeface="+mn-cs"/>
              </a:rPr>
              <a:t>”. </a:t>
            </a:r>
            <a:r>
              <a:rPr lang="en-GB" sz="1200" kern="1200" baseline="30000" dirty="0" smtClean="0">
                <a:solidFill>
                  <a:srgbClr val="FF0000"/>
                </a:solidFill>
                <a:effectLst/>
                <a:latin typeface="+mn-lt"/>
                <a:ea typeface="+mn-ea"/>
                <a:cs typeface="+mn-cs"/>
              </a:rPr>
              <a:t>[14]</a:t>
            </a:r>
          </a:p>
          <a:p>
            <a:pPr marL="0" indent="0">
              <a:buFontTx/>
              <a:buNone/>
            </a:pPr>
            <a:endParaRPr lang="en-GB" sz="1200" i="0" kern="1200" baseline="30000" dirty="0" smtClean="0">
              <a:solidFill>
                <a:srgbClr val="FF0000"/>
              </a:solidFill>
              <a:effectLst/>
              <a:latin typeface="+mn-lt"/>
              <a:ea typeface="+mn-ea"/>
              <a:cs typeface="+mn-cs"/>
            </a:endParaRPr>
          </a:p>
          <a:p>
            <a:pPr marL="0" indent="0">
              <a:buFontTx/>
              <a:buNone/>
            </a:pPr>
            <a:endParaRPr lang="en-GB" sz="1200" i="0" kern="1200" baseline="30000" dirty="0" smtClean="0">
              <a:solidFill>
                <a:srgbClr val="FF0000"/>
              </a:solidFill>
              <a:effectLst/>
              <a:latin typeface="+mn-lt"/>
              <a:ea typeface="+mn-ea"/>
              <a:cs typeface="+mn-c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en-GB" sz="2700" i="0" dirty="0" smtClean="0"/>
              <a:t>The identified social need will constitute the grounds for implementing, ordering, and/or applying the rights’ limitation (</a:t>
            </a:r>
            <a:r>
              <a:rPr lang="en-GB" sz="2700" i="0" baseline="0" dirty="0" smtClean="0"/>
              <a:t>the power or procedure). To be noted that these grounds </a:t>
            </a:r>
            <a:r>
              <a:rPr lang="en-GB" sz="2700" i="0" dirty="0" smtClean="0"/>
              <a:t>will have to be mentioned in the legal basis in order to ensure proportionality </a:t>
            </a:r>
            <a:r>
              <a:rPr lang="en-GB" sz="2700" baseline="30000" dirty="0" smtClean="0">
                <a:sym typeface="Wingdings" panose="05000000000000000000" pitchFamily="2" charset="2"/>
              </a:rPr>
              <a:t>[9§50] [slides 29 and 34]</a:t>
            </a:r>
            <a:r>
              <a:rPr lang="en-GB" sz="2700" dirty="0" smtClean="0">
                <a:sym typeface="Wingdings" panose="05000000000000000000" pitchFamily="2" charset="2"/>
              </a:rPr>
              <a:t>.</a:t>
            </a:r>
            <a:endParaRPr lang="en-GB" sz="2700" baseline="30000" dirty="0" smtClean="0"/>
          </a:p>
          <a:p>
            <a:pPr marL="0" indent="0">
              <a:buFontTx/>
              <a:buNone/>
            </a:pPr>
            <a:endParaRPr lang="en-GB" sz="1200" kern="1200" baseline="30000" dirty="0" smtClean="0">
              <a:solidFill>
                <a:srgbClr val="FF0000"/>
              </a:solidFill>
              <a:effectLst/>
              <a:latin typeface="+mn-lt"/>
              <a:ea typeface="+mn-ea"/>
              <a:cs typeface="+mn-cs"/>
            </a:endParaRPr>
          </a:p>
          <a:p>
            <a:pPr marL="0" indent="0">
              <a:buFontTx/>
              <a:buNone/>
            </a:pPr>
            <a:r>
              <a:rPr lang="en-GB" sz="1200" b="1" kern="1200" dirty="0" smtClean="0">
                <a:solidFill>
                  <a:schemeClr val="tx1"/>
                </a:solidFill>
                <a:effectLst/>
                <a:latin typeface="+mn-lt"/>
                <a:ea typeface="+mn-ea"/>
                <a:cs typeface="+mn-cs"/>
              </a:rPr>
              <a:t>- Secondly, it has to be demonstrated that the interference is suited to satisfy that need</a:t>
            </a:r>
            <a:r>
              <a:rPr lang="en-GB" sz="1200" b="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Establishing the need for interference, in a given case, also means establishing that this interference is appropriate to reach the aim pursued, in other words that it effectively may mitigate the harm caused to society (</a:t>
            </a:r>
            <a:r>
              <a:rPr lang="en-GB" sz="1200" kern="1200" baseline="30000" dirty="0" smtClean="0">
                <a:solidFill>
                  <a:schemeClr val="tx1"/>
                </a:solidFill>
                <a:effectLst/>
                <a:latin typeface="+mn-lt"/>
                <a:ea typeface="+mn-ea"/>
                <a:cs typeface="+mn-cs"/>
              </a:rPr>
              <a:t>[13 §3.19]</a:t>
            </a:r>
            <a:r>
              <a:rPr lang="en-GB" sz="1200" kern="1200" dirty="0" smtClean="0">
                <a:solidFill>
                  <a:schemeClr val="tx1"/>
                </a:solidFill>
                <a:effectLst/>
                <a:latin typeface="+mn-lt"/>
                <a:ea typeface="+mn-ea"/>
                <a:cs typeface="+mn-cs"/>
              </a:rPr>
              <a:t>). Establishing the necessity of an interference may imply reviewing "</a:t>
            </a:r>
            <a:r>
              <a:rPr lang="en-GB" sz="1200" i="1" kern="1200" dirty="0" smtClean="0">
                <a:solidFill>
                  <a:schemeClr val="tx1"/>
                </a:solidFill>
                <a:effectLst/>
                <a:latin typeface="+mn-lt"/>
                <a:ea typeface="+mn-ea"/>
                <a:cs typeface="+mn-cs"/>
              </a:rPr>
              <a:t>the effectiveness of existing measures</a:t>
            </a:r>
            <a:r>
              <a:rPr lang="en-GB" sz="1200" kern="1200" dirty="0" smtClean="0">
                <a:solidFill>
                  <a:schemeClr val="tx1"/>
                </a:solidFill>
                <a:effectLst/>
                <a:latin typeface="+mn-lt"/>
                <a:ea typeface="+mn-ea"/>
                <a:cs typeface="+mn-cs"/>
              </a:rPr>
              <a:t>" aiming at addressing the targeted pressing social need, "</a:t>
            </a:r>
            <a:r>
              <a:rPr lang="en-GB" sz="1200" i="1" kern="1200" dirty="0" smtClean="0">
                <a:solidFill>
                  <a:schemeClr val="tx1"/>
                </a:solidFill>
                <a:effectLst/>
                <a:latin typeface="+mn-lt"/>
                <a:ea typeface="+mn-ea"/>
                <a:cs typeface="+mn-cs"/>
              </a:rPr>
              <a:t>over and above the proposed measure</a:t>
            </a:r>
            <a:r>
              <a:rPr lang="en-GB" sz="1200" kern="1200" dirty="0" smtClean="0">
                <a:solidFill>
                  <a:schemeClr val="tx1"/>
                </a:solidFill>
                <a:effectLst/>
                <a:latin typeface="+mn-lt"/>
                <a:ea typeface="+mn-ea"/>
                <a:cs typeface="+mn-cs"/>
              </a:rPr>
              <a:t>", and explaining "</a:t>
            </a:r>
            <a:r>
              <a:rPr lang="en-GB" sz="1200" i="1" kern="1200" dirty="0" smtClean="0">
                <a:solidFill>
                  <a:schemeClr val="tx1"/>
                </a:solidFill>
                <a:effectLst/>
                <a:latin typeface="+mn-lt"/>
                <a:ea typeface="+mn-ea"/>
                <a:cs typeface="+mn-cs"/>
              </a:rPr>
              <a:t>why these existing measures are no longer sufficient</a:t>
            </a:r>
            <a:r>
              <a:rPr lang="en-GB" sz="1200" kern="1200" dirty="0" smtClean="0">
                <a:solidFill>
                  <a:schemeClr val="tx1"/>
                </a:solidFill>
                <a:effectLst/>
                <a:latin typeface="+mn-lt"/>
                <a:ea typeface="+mn-ea"/>
                <a:cs typeface="+mn-cs"/>
              </a:rPr>
              <a:t>" and how the proposed measure will bring remedies </a:t>
            </a:r>
            <a:r>
              <a:rPr lang="en-GB" sz="1200" kern="1200" baseline="30000" dirty="0" smtClean="0">
                <a:solidFill>
                  <a:schemeClr val="tx1"/>
                </a:solidFill>
                <a:effectLst/>
                <a:latin typeface="+mn-lt"/>
                <a:ea typeface="+mn-ea"/>
                <a:cs typeface="+mn-cs"/>
              </a:rPr>
              <a:t>[13 §3.26] [15</a:t>
            </a:r>
            <a:r>
              <a:rPr lang="en-GB" sz="1200" kern="1200" baseline="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smtClean="0">
                <a:solidFill>
                  <a:schemeClr val="tx1"/>
                </a:solidFill>
                <a:effectLst/>
                <a:latin typeface="+mn-lt"/>
                <a:ea typeface="+mn-ea"/>
                <a:cs typeface="+mn-cs"/>
              </a:rPr>
              <a:t>References:</a:t>
            </a:r>
            <a:endParaRPr lang="en-GB" sz="120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smtClean="0"/>
              <a:t>[10] </a:t>
            </a:r>
            <a:r>
              <a:rPr lang="fr-FR" sz="1200" kern="1200" dirty="0" err="1" smtClean="0">
                <a:solidFill>
                  <a:schemeClr val="tx1"/>
                </a:solidFill>
                <a:effectLst/>
                <a:latin typeface="+mn-lt"/>
                <a:ea typeface="+mn-ea"/>
                <a:cs typeface="+mn-cs"/>
              </a:rPr>
              <a:t>See</a:t>
            </a:r>
            <a:r>
              <a:rPr lang="fr-FR" sz="1200" kern="1200" dirty="0" smtClean="0">
                <a:solidFill>
                  <a:schemeClr val="tx1"/>
                </a:solidFill>
                <a:effectLst/>
                <a:latin typeface="+mn-lt"/>
                <a:ea typeface="+mn-ea"/>
                <a:cs typeface="+mn-cs"/>
              </a:rPr>
              <a:t> for ex. </a:t>
            </a:r>
            <a:r>
              <a:rPr lang="fr-FR" sz="1200" kern="1200" dirty="0" err="1" smtClean="0">
                <a:solidFill>
                  <a:schemeClr val="tx1"/>
                </a:solidFill>
                <a:effectLst/>
                <a:latin typeface="+mn-lt"/>
                <a:ea typeface="+mn-ea"/>
                <a:cs typeface="+mn-cs"/>
              </a:rPr>
              <a:t>ECtHR</a:t>
            </a:r>
            <a:r>
              <a:rPr lang="fr-FR"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t>
            </a:r>
            <a:r>
              <a:rPr lang="fr-FR" sz="1200" i="0" kern="1200" dirty="0" err="1" smtClean="0">
                <a:solidFill>
                  <a:schemeClr val="tx1"/>
                </a:solidFill>
                <a:effectLst/>
                <a:latin typeface="+mn-lt"/>
                <a:ea typeface="+mn-ea"/>
                <a:cs typeface="+mn-cs"/>
              </a:rPr>
              <a:t>Khoroshenko</a:t>
            </a:r>
            <a:r>
              <a:rPr lang="fr-FR" sz="1200" i="0" kern="1200" dirty="0" smtClean="0">
                <a:solidFill>
                  <a:schemeClr val="tx1"/>
                </a:solidFill>
                <a:effectLst/>
                <a:latin typeface="+mn-lt"/>
                <a:ea typeface="+mn-ea"/>
                <a:cs typeface="+mn-cs"/>
              </a:rPr>
              <a:t> v. </a:t>
            </a:r>
            <a:r>
              <a:rPr lang="fr-FR" sz="1200" i="0" kern="1200" dirty="0" err="1" smtClean="0">
                <a:solidFill>
                  <a:schemeClr val="tx1"/>
                </a:solidFill>
                <a:effectLst/>
                <a:latin typeface="+mn-lt"/>
                <a:ea typeface="+mn-ea"/>
                <a:cs typeface="+mn-cs"/>
              </a:rPr>
              <a:t>Russia</a:t>
            </a:r>
            <a:r>
              <a:rPr lang="en-US" sz="1200" kern="1200" dirty="0" smtClean="0">
                <a:solidFill>
                  <a:schemeClr val="tx1"/>
                </a:solidFill>
                <a:effectLst/>
                <a:latin typeface="+mn-lt"/>
                <a:ea typeface="+mn-ea"/>
                <a:cs typeface="+mn-cs"/>
              </a:rPr>
              <a:t>”</a:t>
            </a:r>
            <a:r>
              <a:rPr lang="fr-FR" sz="1200" i="1" kern="1200" dirty="0" smtClean="0">
                <a:solidFill>
                  <a:schemeClr val="tx1"/>
                </a:solidFill>
                <a:effectLst/>
                <a:latin typeface="+mn-lt"/>
                <a:ea typeface="+mn-ea"/>
                <a:cs typeface="+mn-cs"/>
              </a:rPr>
              <a:t>,</a:t>
            </a:r>
            <a:r>
              <a:rPr lang="fr-FR" sz="1200" i="1"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30 </a:t>
            </a:r>
            <a:r>
              <a:rPr lang="fr-FR" sz="1200" kern="1200" dirty="0" err="1" smtClean="0">
                <a:solidFill>
                  <a:schemeClr val="tx1"/>
                </a:solidFill>
                <a:effectLst/>
                <a:latin typeface="+mn-lt"/>
                <a:ea typeface="+mn-ea"/>
                <a:cs typeface="+mn-cs"/>
              </a:rPr>
              <a:t>June</a:t>
            </a:r>
            <a:r>
              <a:rPr lang="fr-FR" sz="1200" kern="1200" dirty="0" smtClean="0">
                <a:solidFill>
                  <a:schemeClr val="tx1"/>
                </a:solidFill>
                <a:effectLst/>
                <a:latin typeface="+mn-lt"/>
                <a:ea typeface="+mn-ea"/>
                <a:cs typeface="+mn-cs"/>
              </a:rPr>
              <a:t> 2015, </a:t>
            </a:r>
            <a:r>
              <a:rPr lang="fr-FR" sz="1200" kern="1200" dirty="0" err="1" smtClean="0">
                <a:solidFill>
                  <a:schemeClr val="tx1"/>
                </a:solidFill>
                <a:effectLst/>
                <a:latin typeface="+mn-lt"/>
                <a:ea typeface="+mn-ea"/>
                <a:cs typeface="+mn-cs"/>
              </a:rPr>
              <a:t>appl</a:t>
            </a:r>
            <a:r>
              <a:rPr lang="fr-FR" sz="1200" kern="1200" dirty="0" smtClean="0">
                <a:solidFill>
                  <a:schemeClr val="tx1"/>
                </a:solidFill>
                <a:effectLst/>
                <a:latin typeface="+mn-lt"/>
                <a:ea typeface="+mn-ea"/>
                <a:cs typeface="+mn-cs"/>
              </a:rPr>
              <a:t>. n</a:t>
            </a:r>
            <a:r>
              <a:rPr lang="fr-FR" sz="1200" kern="1200" baseline="30000" dirty="0" smtClean="0">
                <a:solidFill>
                  <a:schemeClr val="tx1"/>
                </a:solidFill>
                <a:effectLst/>
                <a:latin typeface="+mn-lt"/>
                <a:ea typeface="+mn-ea"/>
                <a:cs typeface="+mn-cs"/>
              </a:rPr>
              <a:t>o</a:t>
            </a:r>
            <a:r>
              <a:rPr lang="fr-FR" sz="1200" kern="1200" dirty="0" smtClean="0">
                <a:solidFill>
                  <a:schemeClr val="tx1"/>
                </a:solidFill>
                <a:effectLst/>
                <a:latin typeface="+mn-lt"/>
                <a:ea typeface="+mn-ea"/>
                <a:cs typeface="+mn-cs"/>
              </a:rPr>
              <a:t>41418/04, §118.</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aseline="30000" dirty="0" smtClean="0"/>
              <a:t>[11] </a:t>
            </a:r>
            <a:r>
              <a:rPr lang="en-US" sz="1200" dirty="0" smtClean="0"/>
              <a:t>ECtHR, </a:t>
            </a:r>
            <a:r>
              <a:rPr lang="en-GB" sz="1200" dirty="0" err="1" smtClean="0"/>
              <a:t>Crémieux</a:t>
            </a:r>
            <a:r>
              <a:rPr lang="en-GB" sz="1200" dirty="0" smtClean="0"/>
              <a:t> v. France, 25 February 1993, appl. n° 11471/85, A256-B, § 38; </a:t>
            </a:r>
            <a:r>
              <a:rPr lang="en-GB" sz="1200" kern="1200" dirty="0" smtClean="0">
                <a:solidFill>
                  <a:schemeClr val="tx1"/>
                </a:solidFill>
                <a:effectLst/>
                <a:latin typeface="+mn-lt"/>
                <a:ea typeface="+mn-ea"/>
                <a:cs typeface="+mn-cs"/>
              </a:rPr>
              <a:t>Jeremy McBride, </a:t>
            </a:r>
            <a:r>
              <a:rPr lang="en-US" sz="1200" kern="1200" dirty="0" smtClean="0">
                <a:solidFill>
                  <a:schemeClr val="tx1"/>
                </a:solidFill>
                <a:effectLst/>
                <a:latin typeface="+mn-lt"/>
                <a:ea typeface="+mn-ea"/>
                <a:cs typeface="+mn-cs"/>
              </a:rPr>
              <a:t>“Proportionality and the European Convention on Human Rights”, in </a:t>
            </a:r>
            <a:r>
              <a:rPr lang="en-US" sz="1200" i="1" kern="1200" dirty="0" smtClean="0">
                <a:solidFill>
                  <a:schemeClr val="tx1"/>
                </a:solidFill>
                <a:effectLst/>
                <a:latin typeface="+mn-lt"/>
                <a:ea typeface="+mn-ea"/>
                <a:cs typeface="+mn-cs"/>
              </a:rPr>
              <a:t>The principle of Proportionality in the Laws of Europe</a:t>
            </a:r>
            <a:r>
              <a:rPr lang="en-US" sz="1200" kern="1200" dirty="0" smtClean="0">
                <a:solidFill>
                  <a:schemeClr val="tx1"/>
                </a:solidFill>
                <a:effectLst/>
                <a:latin typeface="+mn-lt"/>
                <a:ea typeface="+mn-ea"/>
                <a:cs typeface="+mn-cs"/>
              </a:rPr>
              <a:t>, edited by Evelyn Ellis, Hart Publishing, 197 p., 1999, p. 23 </a:t>
            </a:r>
            <a:r>
              <a:rPr lang="en-US" sz="1200" i="1" kern="1200" dirty="0" smtClean="0">
                <a:solidFill>
                  <a:schemeClr val="tx1"/>
                </a:solidFill>
                <a:effectLst/>
                <a:latin typeface="+mn-lt"/>
                <a:ea typeface="+mn-ea"/>
                <a:cs typeface="+mn-cs"/>
              </a:rPr>
              <a:t>et seq.</a:t>
            </a:r>
            <a:r>
              <a:rPr lang="en-US" sz="1200" kern="1200" dirty="0" smtClean="0">
                <a:solidFill>
                  <a:schemeClr val="tx1"/>
                </a:solidFill>
                <a:effectLst/>
                <a:latin typeface="+mn-lt"/>
                <a:ea typeface="+mn-ea"/>
                <a:cs typeface="+mn-cs"/>
              </a:rPr>
              <a:t>, quotation p. </a:t>
            </a:r>
            <a:r>
              <a:rPr lang="en-GB" sz="1200" kern="1200" dirty="0" smtClean="0">
                <a:solidFill>
                  <a:schemeClr val="tx1"/>
                </a:solidFill>
                <a:effectLst/>
                <a:latin typeface="+mn-lt"/>
                <a:ea typeface="+mn-ea"/>
                <a:cs typeface="+mn-cs"/>
              </a:rPr>
              <a:t>25, in relation with the court case “</a:t>
            </a:r>
            <a:r>
              <a:rPr lang="en-GB" sz="1200" i="0" kern="1200" dirty="0" err="1" smtClean="0">
                <a:solidFill>
                  <a:schemeClr val="tx1"/>
                </a:solidFill>
                <a:effectLst/>
                <a:latin typeface="+mn-lt"/>
                <a:ea typeface="+mn-ea"/>
                <a:cs typeface="+mn-cs"/>
              </a:rPr>
              <a:t>Hertel</a:t>
            </a:r>
            <a:r>
              <a:rPr lang="en-GB" sz="1200" i="0" kern="1200" dirty="0" smtClean="0">
                <a:solidFill>
                  <a:schemeClr val="tx1"/>
                </a:solidFill>
                <a:effectLst/>
                <a:latin typeface="+mn-lt"/>
                <a:ea typeface="+mn-ea"/>
                <a:cs typeface="+mn-cs"/>
              </a:rPr>
              <a:t> v. Switzerland”</a:t>
            </a:r>
            <a:r>
              <a:rPr lang="en-GB" sz="1200" kern="1200" dirty="0" smtClean="0">
                <a:solidFill>
                  <a:schemeClr val="tx1"/>
                </a:solidFill>
                <a:effectLst/>
                <a:latin typeface="+mn-lt"/>
                <a:ea typeface="+mn-ea"/>
                <a:cs typeface="+mn-cs"/>
              </a:rPr>
              <a:t>, 25 Aug. 1998, </a:t>
            </a:r>
            <a:r>
              <a:rPr lang="en-GB" sz="1200" kern="1200" dirty="0" err="1" smtClean="0">
                <a:solidFill>
                  <a:schemeClr val="tx1"/>
                </a:solidFill>
                <a:effectLst/>
                <a:latin typeface="+mn-lt"/>
                <a:ea typeface="+mn-ea"/>
                <a:cs typeface="+mn-cs"/>
              </a:rPr>
              <a:t>apl</a:t>
            </a:r>
            <a:r>
              <a:rPr lang="en-GB" sz="1200" kern="1200" dirty="0" smtClean="0">
                <a:solidFill>
                  <a:schemeClr val="tx1"/>
                </a:solidFill>
                <a:effectLst/>
                <a:latin typeface="+mn-lt"/>
                <a:ea typeface="+mn-ea"/>
                <a:cs typeface="+mn-cs"/>
              </a:rPr>
              <a:t>. n° 25181/94</a:t>
            </a:r>
          </a:p>
          <a:p>
            <a:pPr marL="0" indent="0">
              <a:buFont typeface="Arial" charset="0"/>
              <a:buNone/>
            </a:pPr>
            <a:r>
              <a:rPr lang="en-GB" sz="1200" kern="1200" baseline="30000" dirty="0" smtClean="0">
                <a:solidFill>
                  <a:schemeClr val="tx1"/>
                </a:solidFill>
                <a:effectLst/>
                <a:latin typeface="+mn-lt"/>
                <a:ea typeface="+mn-ea"/>
                <a:cs typeface="+mn-cs"/>
              </a:rPr>
              <a:t>[12] </a:t>
            </a:r>
            <a:r>
              <a:rPr lang="en-GB" sz="1200" kern="1200" dirty="0" smtClean="0">
                <a:solidFill>
                  <a:schemeClr val="tx1"/>
                </a:solidFill>
                <a:effectLst/>
                <a:latin typeface="+mn-lt"/>
                <a:ea typeface="+mn-ea"/>
                <a:cs typeface="+mn-cs"/>
              </a:rPr>
              <a:t>ECtHR, case “</a:t>
            </a:r>
            <a:r>
              <a:rPr lang="en-US" sz="1200" kern="1200" dirty="0" smtClean="0">
                <a:solidFill>
                  <a:schemeClr val="tx1"/>
                </a:solidFill>
                <a:effectLst/>
                <a:latin typeface="+mn-lt"/>
                <a:ea typeface="+mn-ea"/>
                <a:cs typeface="+mn-cs"/>
              </a:rPr>
              <a:t>Sunday Times v. The United Kingdom”, </a:t>
            </a:r>
            <a:r>
              <a:rPr lang="en-US" sz="1200" i="1" kern="1200" dirty="0" smtClean="0">
                <a:solidFill>
                  <a:schemeClr val="tx1"/>
                </a:solidFill>
                <a:effectLst/>
                <a:latin typeface="+mn-lt"/>
                <a:ea typeface="+mn-ea"/>
                <a:cs typeface="+mn-cs"/>
              </a:rPr>
              <a:t>op cit.</a:t>
            </a:r>
            <a:r>
              <a:rPr lang="en-US" sz="1200" kern="1200" dirty="0" smtClean="0">
                <a:solidFill>
                  <a:schemeClr val="tx1"/>
                </a:solidFill>
                <a:effectLst/>
                <a:latin typeface="+mn-lt"/>
                <a:ea typeface="+mn-ea"/>
                <a:cs typeface="+mn-cs"/>
              </a:rPr>
              <a:t>, § 65; </a:t>
            </a:r>
            <a:r>
              <a:rPr lang="en-GB" sz="1200" kern="1200" dirty="0" smtClean="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3.13.</a:t>
            </a:r>
          </a:p>
          <a:p>
            <a:pPr marL="0" indent="0">
              <a:buFont typeface="Arial" charset="0"/>
              <a:buNone/>
            </a:pPr>
            <a:r>
              <a:rPr lang="en-GB" sz="1200" kern="1200" baseline="30000" dirty="0" smtClean="0">
                <a:solidFill>
                  <a:schemeClr val="tx1"/>
                </a:solidFill>
                <a:effectLst/>
                <a:latin typeface="+mn-lt"/>
                <a:ea typeface="+mn-ea"/>
                <a:cs typeface="+mn-cs"/>
              </a:rPr>
              <a:t>[13] </a:t>
            </a:r>
            <a:r>
              <a:rPr lang="en-GB" sz="1200" kern="1200" dirty="0" smtClean="0">
                <a:solidFill>
                  <a:schemeClr val="tx1"/>
                </a:solidFill>
                <a:effectLst/>
                <a:latin typeface="+mn-lt"/>
                <a:ea typeface="+mn-ea"/>
                <a:cs typeface="+mn-cs"/>
              </a:rPr>
              <a:t>Article 29 Data Protection Working Party, Opinion 01/2014 ,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§3.14, 3.17-3.19; 3.26.</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en-GB" sz="1200" kern="1200" baseline="30000" dirty="0" smtClean="0">
                <a:solidFill>
                  <a:schemeClr val="tx1"/>
                </a:solidFill>
                <a:effectLst/>
                <a:latin typeface="+mn-lt"/>
                <a:ea typeface="+mn-ea"/>
                <a:cs typeface="+mn-cs"/>
              </a:rPr>
              <a:t>[14] </a:t>
            </a:r>
            <a:r>
              <a:rPr lang="en-GB" sz="1200" kern="1200" baseline="0" dirty="0" smtClean="0">
                <a:solidFill>
                  <a:schemeClr val="tx1"/>
                </a:solidFill>
                <a:effectLst/>
                <a:latin typeface="+mn-lt"/>
                <a:ea typeface="+mn-ea"/>
                <a:cs typeface="+mn-cs"/>
              </a:rPr>
              <a:t>ECtHR, case “</a:t>
            </a:r>
            <a:r>
              <a:rPr lang="en-GB" sz="1200" kern="1200" baseline="0" dirty="0" err="1" smtClean="0">
                <a:solidFill>
                  <a:schemeClr val="tx1"/>
                </a:solidFill>
                <a:effectLst/>
                <a:latin typeface="+mn-lt"/>
                <a:ea typeface="+mn-ea"/>
                <a:cs typeface="+mn-cs"/>
              </a:rPr>
              <a:t>Hertel</a:t>
            </a:r>
            <a:r>
              <a:rPr lang="en-GB" sz="1200" kern="1200" baseline="0" dirty="0" smtClean="0">
                <a:solidFill>
                  <a:schemeClr val="tx1"/>
                </a:solidFill>
                <a:effectLst/>
                <a:latin typeface="+mn-lt"/>
                <a:ea typeface="+mn-ea"/>
                <a:cs typeface="+mn-cs"/>
              </a:rPr>
              <a:t> v. Switzerland”, n° </a:t>
            </a:r>
            <a:r>
              <a:rPr lang="en-GB" dirty="0" smtClean="0"/>
              <a:t>59/1997/843/1049, </a:t>
            </a:r>
            <a:r>
              <a:rPr lang="en-GB" sz="1200" kern="1200" baseline="0" dirty="0" smtClean="0">
                <a:solidFill>
                  <a:schemeClr val="tx1"/>
                </a:solidFill>
                <a:effectLst/>
                <a:latin typeface="+mn-lt"/>
                <a:ea typeface="+mn-ea"/>
                <a:cs typeface="+mn-cs"/>
              </a:rPr>
              <a:t>25 August 1998.</a:t>
            </a:r>
            <a:r>
              <a:rPr lang="da-DK" sz="1200" kern="1200" baseline="0" dirty="0" smtClean="0">
                <a:solidFill>
                  <a:schemeClr val="tx1"/>
                </a:solidFill>
                <a:effectLst/>
                <a:latin typeface="+mn-lt"/>
                <a:ea typeface="+mn-ea"/>
                <a:cs typeface="+mn-cs"/>
              </a:rPr>
              <a:t> Jeremy McBride, op cit., pp. 24-25. </a:t>
            </a:r>
            <a:endParaRPr lang="en-GB"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en-GB" sz="1200" kern="1200" baseline="30000" dirty="0" smtClean="0">
                <a:solidFill>
                  <a:schemeClr val="tx1"/>
                </a:solidFill>
                <a:effectLst/>
                <a:latin typeface="+mn-lt"/>
                <a:ea typeface="+mn-ea"/>
                <a:cs typeface="+mn-cs"/>
              </a:rPr>
              <a:t>[15] </a:t>
            </a:r>
            <a:r>
              <a:rPr lang="en-GB" sz="1200" kern="1200" baseline="0" dirty="0" smtClean="0">
                <a:solidFill>
                  <a:schemeClr val="tx1"/>
                </a:solidFill>
                <a:effectLst/>
                <a:latin typeface="+mn-lt"/>
                <a:ea typeface="+mn-ea"/>
                <a:cs typeface="+mn-cs"/>
              </a:rPr>
              <a:t>ECtHR, case “</a:t>
            </a:r>
            <a:r>
              <a:rPr lang="en-GB" sz="1200" kern="1200" baseline="0" dirty="0" err="1" smtClean="0">
                <a:solidFill>
                  <a:schemeClr val="tx1"/>
                </a:solidFill>
                <a:effectLst/>
                <a:latin typeface="+mn-lt"/>
                <a:ea typeface="+mn-ea"/>
                <a:cs typeface="+mn-cs"/>
              </a:rPr>
              <a:t>Uzun</a:t>
            </a:r>
            <a:r>
              <a:rPr lang="en-GB" sz="1200" kern="1200" baseline="0" dirty="0" smtClean="0">
                <a:solidFill>
                  <a:schemeClr val="tx1"/>
                </a:solidFill>
                <a:effectLst/>
                <a:latin typeface="+mn-lt"/>
                <a:ea typeface="+mn-ea"/>
                <a:cs typeface="+mn-cs"/>
              </a:rPr>
              <a:t> v. Germany”, Application no. 35623/05, 2 September 2010; also see European Court of Human Rights, Press Unit, Personal data protection, Factsheet – Personal data protection, November 2016, http://www.echr.coe.int/Documents/FS_Data_ENG.pdf (last accessed on 5 January 2017).</a:t>
            </a:r>
          </a:p>
          <a:p>
            <a:pPr marL="0" indent="0">
              <a:buFont typeface="Arial" charset="0"/>
              <a:buNone/>
            </a:pPr>
            <a:endParaRPr lang="en-GB" sz="1200" kern="1200" dirty="0" smtClean="0">
              <a:solidFill>
                <a:schemeClr val="tx1"/>
              </a:solidFill>
              <a:effectLst/>
              <a:latin typeface="+mn-lt"/>
              <a:ea typeface="+mn-ea"/>
              <a:cs typeface="+mn-cs"/>
            </a:endParaRPr>
          </a:p>
          <a:p>
            <a:pPr marL="0" indent="0">
              <a:buFontTx/>
              <a:buNone/>
            </a:pPr>
            <a:endParaRPr lang="en-GB" sz="1200"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134</a:t>
            </a:fld>
            <a:endParaRPr lang="en-US">
              <a:cs typeface="Arial" charset="0"/>
            </a:endParaRPr>
          </a:p>
        </p:txBody>
      </p:sp>
    </p:spTree>
    <p:extLst>
      <p:ext uri="{BB962C8B-B14F-4D97-AF65-F5344CB8AC3E}">
        <p14:creationId xmlns:p14="http://schemas.microsoft.com/office/powerpoint/2010/main" val="24275352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en-GB" dirty="0" smtClean="0"/>
              <a:t>The proportionality principle can be presented as</a:t>
            </a:r>
            <a:r>
              <a:rPr lang="en-GB" baseline="0" dirty="0" smtClean="0"/>
              <a:t> </a:t>
            </a:r>
            <a:r>
              <a:rPr lang="en-GB" dirty="0" smtClean="0"/>
              <a:t>including two core requirements.</a:t>
            </a:r>
          </a:p>
          <a:p>
            <a:pPr eaLnBrk="1" hangingPunct="1">
              <a:spcBef>
                <a:spcPct val="0"/>
              </a:spcBef>
            </a:pPr>
            <a:endParaRPr lang="en-GB" dirty="0" smtClean="0"/>
          </a:p>
          <a:p>
            <a:pPr eaLnBrk="1" hangingPunct="1">
              <a:spcBef>
                <a:spcPct val="0"/>
              </a:spcBef>
            </a:pPr>
            <a:r>
              <a:rPr lang="en-GB" dirty="0" smtClean="0"/>
              <a:t>Such as necessity requirements, the respect of proportionality requirements must be demonstrated – according to the ECtHR, "</a:t>
            </a:r>
            <a:r>
              <a:rPr lang="en-GB" i="1" dirty="0" smtClean="0"/>
              <a:t>an explanation of what other measures were considered and whether or not these were found to be more or less privacy intrusive should be presented. If any were rejected which were found to be less privacy intrusive, then the strong justifying reasons as to why this measure was not the one that was selected to be implemented should be given</a:t>
            </a:r>
            <a:r>
              <a:rPr lang="en-GB" dirty="0" smtClean="0"/>
              <a:t>"</a:t>
            </a:r>
            <a:r>
              <a:rPr lang="en-GB" baseline="30000" dirty="0" smtClean="0"/>
              <a:t>[16]</a:t>
            </a:r>
            <a:r>
              <a:rPr lang="en-GB" dirty="0" smtClean="0"/>
              <a:t>).</a:t>
            </a:r>
          </a:p>
          <a:p>
            <a:pPr eaLnBrk="1" hangingPunct="1">
              <a:spcBef>
                <a:spcPct val="0"/>
              </a:spcBef>
            </a:pPr>
            <a:endParaRPr lang="en-GB" dirty="0" smtClean="0"/>
          </a:p>
          <a:p>
            <a:pPr eaLnBrk="1" hangingPunct="1">
              <a:spcBef>
                <a:spcPct val="0"/>
              </a:spcBef>
            </a:pPr>
            <a:r>
              <a:rPr lang="en-GB" dirty="0" smtClean="0"/>
              <a:t>These two requirements are the following: the </a:t>
            </a:r>
            <a:r>
              <a:rPr lang="en-GB" sz="1200" b="0" kern="1200" dirty="0" smtClean="0">
                <a:solidFill>
                  <a:schemeClr val="tx1"/>
                </a:solidFill>
                <a:effectLst/>
                <a:latin typeface="+mn-lt"/>
                <a:ea typeface="+mn-ea"/>
                <a:cs typeface="+mn-cs"/>
              </a:rPr>
              <a:t>interference must be limited to what is strictly necessary (1), and must be surrounded by appropriate safeguards (2). </a:t>
            </a:r>
          </a:p>
          <a:p>
            <a:pPr eaLnBrk="1" hangingPunct="1">
              <a:spcBef>
                <a:spcPct val="0"/>
              </a:spcBef>
            </a:pPr>
            <a:endParaRPr lang="en-GB" sz="1200" b="0" kern="1200" dirty="0" smtClean="0">
              <a:solidFill>
                <a:schemeClr val="tx1"/>
              </a:solidFill>
              <a:effectLst/>
              <a:latin typeface="+mn-lt"/>
              <a:ea typeface="+mn-ea"/>
              <a:cs typeface="+mn-cs"/>
            </a:endParaRPr>
          </a:p>
          <a:p>
            <a:pPr eaLnBrk="1" hangingPunct="1">
              <a:spcBef>
                <a:spcPct val="0"/>
              </a:spcBef>
            </a:pPr>
            <a:endParaRPr lang="en-GB" sz="1200" b="1"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1 - The interference must be limited to what is strictly necessary:</a:t>
            </a:r>
            <a:r>
              <a:rPr lang="en-GB" sz="1200" b="1" kern="1200" baseline="0" dirty="0" smtClean="0">
                <a:solidFill>
                  <a:schemeClr val="tx1"/>
                </a:solidFill>
                <a:effectLst/>
                <a:latin typeface="+mn-lt"/>
                <a:ea typeface="+mn-ea"/>
                <a:cs typeface="+mn-cs"/>
              </a:rPr>
              <a:t> </a:t>
            </a:r>
            <a:r>
              <a:rPr lang="en-GB" sz="1200" b="0" kern="1200" baseline="0" dirty="0" smtClean="0">
                <a:solidFill>
                  <a:schemeClr val="tx1"/>
                </a:solidFill>
                <a:effectLst/>
                <a:latin typeface="+mn-lt"/>
                <a:ea typeface="+mn-ea"/>
                <a:cs typeface="+mn-cs"/>
              </a:rPr>
              <a:t>this implies four sub-principles: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(1) Appropriate to its context: </a:t>
            </a:r>
            <a:r>
              <a:rPr lang="en-GB" sz="1200" kern="1200" dirty="0" smtClean="0">
                <a:solidFill>
                  <a:schemeClr val="tx1"/>
                </a:solidFill>
                <a:effectLst/>
                <a:latin typeface="+mn-lt"/>
                <a:ea typeface="+mn-ea"/>
                <a:cs typeface="+mn-cs"/>
              </a:rPr>
              <a:t>adapted to the severity of the social </a:t>
            </a:r>
            <a:r>
              <a:rPr lang="en-GB" sz="1200" i="0" kern="1200" dirty="0" smtClean="0">
                <a:solidFill>
                  <a:schemeClr val="tx1"/>
                </a:solidFill>
                <a:effectLst/>
                <a:latin typeface="+mn-lt"/>
                <a:ea typeface="+mn-ea"/>
                <a:cs typeface="+mn-cs"/>
              </a:rPr>
              <a:t>need (the more severe the issue and/or the greater or more severe or substantial the harm or detriment which society may be exposed to, the more an interference may be justified </a:t>
            </a:r>
            <a:r>
              <a:rPr lang="en-GB" sz="1200" i="0" kern="1200" baseline="30000" dirty="0" smtClean="0">
                <a:solidFill>
                  <a:schemeClr val="tx1"/>
                </a:solidFill>
                <a:effectLst/>
                <a:latin typeface="+mn-lt"/>
                <a:ea typeface="+mn-ea"/>
                <a:cs typeface="+mn-cs"/>
              </a:rPr>
              <a:t>[18]</a:t>
            </a:r>
            <a:r>
              <a:rPr lang="en-GB" sz="1200" i="0" kern="1200" dirty="0" smtClean="0">
                <a:solidFill>
                  <a:schemeClr val="tx1"/>
                </a:solidFill>
                <a:effectLst/>
                <a:latin typeface="+mn-lt"/>
                <a:ea typeface="+mn-ea"/>
                <a:cs typeface="+mn-cs"/>
              </a:rPr>
              <a:t>), to the legitimacy of the freedom that is being limited (sensitivity of the collected information, high or low expectation of privacy from citizens in the specific circumstances, importance of the right that is</a:t>
            </a:r>
            <a:r>
              <a:rPr lang="en-GB" sz="1200" i="0" kern="1200" baseline="0" dirty="0" smtClean="0">
                <a:solidFill>
                  <a:schemeClr val="tx1"/>
                </a:solidFill>
                <a:effectLst/>
                <a:latin typeface="+mn-lt"/>
                <a:ea typeface="+mn-ea"/>
                <a:cs typeface="+mn-cs"/>
              </a:rPr>
              <a:t> </a:t>
            </a:r>
            <a:r>
              <a:rPr lang="en-GB" sz="1200" i="0" kern="1200" dirty="0" smtClean="0">
                <a:solidFill>
                  <a:schemeClr val="tx1"/>
                </a:solidFill>
                <a:effectLst/>
                <a:latin typeface="+mn-lt"/>
                <a:ea typeface="+mn-ea"/>
                <a:cs typeface="+mn-cs"/>
              </a:rPr>
              <a:t>being limited…) </a:t>
            </a:r>
            <a:r>
              <a:rPr lang="en-GB" sz="1200" i="0" kern="1200" baseline="30000" dirty="0" smtClean="0">
                <a:solidFill>
                  <a:schemeClr val="tx1"/>
                </a:solidFill>
                <a:effectLst/>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i="0" kern="1200" baseline="0" dirty="0" smtClean="0">
                <a:solidFill>
                  <a:schemeClr val="tx1"/>
                </a:solidFill>
                <a:effectLst/>
                <a:latin typeface="+mn-lt"/>
                <a:ea typeface="+mn-ea"/>
                <a:cs typeface="+mn-cs"/>
              </a:rPr>
              <a:t> </a:t>
            </a:r>
            <a:endParaRPr lang="en-GB" sz="1200" i="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(2) The scope of the interference must not exceed what is necessary to reach the aim pursued</a:t>
            </a:r>
            <a:r>
              <a:rPr lang="en-GB" sz="1200" i="0" kern="1200" baseline="30000" dirty="0" smtClean="0">
                <a:solidFill>
                  <a:schemeClr val="tx1"/>
                </a:solidFill>
                <a:effectLst/>
                <a:latin typeface="+mn-lt"/>
                <a:ea typeface="+mn-ea"/>
                <a:cs typeface="+mn-cs"/>
              </a:rPr>
              <a:t>[20]</a:t>
            </a:r>
            <a:r>
              <a:rPr lang="en-GB" sz="1200" kern="1200" dirty="0" smtClean="0">
                <a:solidFill>
                  <a:schemeClr val="tx1"/>
                </a:solidFill>
                <a:effectLst/>
                <a:latin typeface="+mn-lt"/>
                <a:ea typeface="+mn-ea"/>
                <a:cs typeface="+mn-cs"/>
              </a:rPr>
              <a:t>. This means, </a:t>
            </a:r>
            <a:r>
              <a:rPr lang="en-GB" sz="1200" i="1" kern="1200" dirty="0" smtClean="0">
                <a:solidFill>
                  <a:schemeClr val="tx1"/>
                </a:solidFill>
                <a:effectLst/>
                <a:latin typeface="+mn-lt"/>
                <a:ea typeface="+mn-ea"/>
                <a:cs typeface="+mn-cs"/>
              </a:rPr>
              <a:t>inter alia</a:t>
            </a:r>
            <a:r>
              <a:rPr lang="en-GB" sz="1200" kern="1200" dirty="0" smtClean="0">
                <a:solidFill>
                  <a:schemeClr val="tx1"/>
                </a:solidFill>
                <a:effectLst/>
                <a:latin typeface="+mn-lt"/>
                <a:ea typeface="+mn-ea"/>
                <a:cs typeface="+mn-cs"/>
              </a:rPr>
              <a:t>, to limit to the greatest extent the volume of the intrusions into privacy (and, for example, of collected personal information), the number of people affected</a:t>
            </a:r>
            <a:r>
              <a:rPr lang="en-GB" sz="1200" i="0" kern="1200" baseline="30000" dirty="0" smtClean="0">
                <a:solidFill>
                  <a:schemeClr val="tx1"/>
                </a:solidFill>
                <a:effectLst/>
                <a:latin typeface="+mn-lt"/>
                <a:ea typeface="+mn-ea"/>
                <a:cs typeface="+mn-cs"/>
              </a:rPr>
              <a:t>[21]</a:t>
            </a:r>
            <a:r>
              <a:rPr lang="en-GB" sz="1200" kern="1200" dirty="0" smtClean="0">
                <a:solidFill>
                  <a:schemeClr val="tx1"/>
                </a:solidFill>
                <a:effectLst/>
                <a:latin typeface="+mn-lt"/>
                <a:ea typeface="+mn-ea"/>
                <a:cs typeface="+mn-cs"/>
              </a:rPr>
              <a:t>, the cases of exercise of the measure (LEAs' powers of decision and action must notably be limited to what is necessary), and the time during which the measure will be effective</a:t>
            </a:r>
            <a:r>
              <a:rPr lang="en-GB" sz="1200" i="0" kern="1200" baseline="30000" dirty="0" smtClean="0">
                <a:solidFill>
                  <a:schemeClr val="tx1"/>
                </a:solidFill>
                <a:effectLst/>
                <a:latin typeface="+mn-lt"/>
                <a:ea typeface="+mn-ea"/>
                <a:cs typeface="+mn-cs"/>
              </a:rPr>
              <a:t>[22]</a:t>
            </a:r>
            <a:r>
              <a:rPr lang="en-GB" sz="1200" kern="1200" dirty="0" smtClean="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(3) The interference must be the less restrictiv</a:t>
            </a:r>
            <a:r>
              <a:rPr lang="en-GB" sz="1200" b="1" kern="1200" baseline="0" dirty="0" smtClean="0">
                <a:solidFill>
                  <a:schemeClr val="tx1"/>
                </a:solidFill>
                <a:effectLst/>
                <a:latin typeface="+mn-lt"/>
                <a:ea typeface="+mn-ea"/>
                <a:cs typeface="+mn-cs"/>
              </a:rPr>
              <a:t>e one in its nature</a:t>
            </a:r>
            <a:r>
              <a:rPr lang="en-GB" sz="1200" kern="1200" baseline="0" dirty="0" smtClean="0">
                <a:solidFill>
                  <a:schemeClr val="tx1"/>
                </a:solidFill>
                <a:effectLst/>
                <a:latin typeface="+mn-lt"/>
                <a:ea typeface="+mn-ea"/>
                <a:cs typeface="+mn-cs"/>
              </a:rPr>
              <a:t>. In other </a:t>
            </a:r>
            <a:r>
              <a:rPr lang="en-GB" sz="1200" b="0" i="0" u="none" kern="1200" baseline="0" dirty="0" smtClean="0">
                <a:solidFill>
                  <a:schemeClr val="tx1"/>
                </a:solidFill>
                <a:effectLst/>
                <a:latin typeface="+mn-lt"/>
                <a:ea typeface="+mn-ea"/>
                <a:cs typeface="+mn-cs"/>
              </a:rPr>
              <a:t>words, the pressing social need should not be </a:t>
            </a:r>
            <a:r>
              <a:rPr lang="en-GB" sz="1200" b="0" i="0" u="none" kern="1200" dirty="0" smtClean="0">
                <a:solidFill>
                  <a:schemeClr val="tx1"/>
                </a:solidFill>
                <a:effectLst/>
                <a:latin typeface="+mn-lt"/>
                <a:ea typeface="+mn-ea"/>
                <a:cs typeface="+mn-cs"/>
              </a:rPr>
              <a:t>satisfactorily addressed by a measure that would be less restrictive</a:t>
            </a:r>
            <a:r>
              <a:rPr lang="en-GB" sz="1200" b="0" i="0" u="none" kern="1200" baseline="30000" dirty="0" smtClean="0">
                <a:solidFill>
                  <a:schemeClr val="tx1"/>
                </a:solidFill>
                <a:effectLst/>
                <a:latin typeface="+mn-lt"/>
                <a:ea typeface="+mn-ea"/>
                <a:cs typeface="+mn-cs"/>
              </a:rPr>
              <a:t>[23, 24]</a:t>
            </a:r>
            <a:r>
              <a:rPr lang="en-GB" sz="1200" b="0" i="0" u="none" kern="1200" dirty="0" smtClean="0">
                <a:solidFill>
                  <a:schemeClr val="tx1"/>
                </a:solidFill>
                <a:effectLst/>
                <a:latin typeface="+mn-lt"/>
                <a:ea typeface="+mn-ea"/>
                <a:cs typeface="+mn-cs"/>
              </a:rPr>
              <a:t>. For example, an </a:t>
            </a:r>
            <a:r>
              <a:rPr lang="en-GB" dirty="0" smtClean="0"/>
              <a:t>order requiring a journalist to identify the source who informed him about the mismanagement and financial problems of a company</a:t>
            </a:r>
            <a:r>
              <a:rPr lang="en-GB" baseline="0" dirty="0" smtClean="0"/>
              <a:t> has been considered disproportionate, since an injunction restraining publication (</a:t>
            </a:r>
            <a:r>
              <a:rPr lang="en-GB" dirty="0" smtClean="0"/>
              <a:t>notified to all the national newspapers and relevant journals) </a:t>
            </a:r>
            <a:r>
              <a:rPr lang="en-GB" baseline="0" dirty="0" smtClean="0"/>
              <a:t>already preserved the company’s interests (by preventing the dissemination of the confidential information</a:t>
            </a:r>
            <a:r>
              <a:rPr lang="en-GB" dirty="0" smtClean="0"/>
              <a:t>)</a:t>
            </a:r>
            <a:r>
              <a:rPr lang="en-GB" baseline="0" dirty="0" smtClean="0"/>
              <a:t>. The disclosure of the source was an </a:t>
            </a:r>
            <a:r>
              <a:rPr lang="en-GB" dirty="0" smtClean="0"/>
              <a:t>additional restriction on freedom of expression which was not supported by sufficient reasons.</a:t>
            </a:r>
            <a:r>
              <a:rPr lang="en-GB" sz="1200" kern="1200" baseline="30000" dirty="0" smtClean="0">
                <a:solidFill>
                  <a:schemeClr val="tx1"/>
                </a:solidFill>
                <a:effectLst/>
                <a:latin typeface="+mn-lt"/>
                <a:ea typeface="+mn-ea"/>
                <a:cs typeface="+mn-cs"/>
              </a:rPr>
              <a:t>[25]</a:t>
            </a:r>
            <a:r>
              <a:rPr lang="en-GB" sz="3600" kern="1200" dirty="0" smtClean="0">
                <a:solidFill>
                  <a:schemeClr val="tx1"/>
                </a:solidFill>
                <a:latin typeface="+mn-lt"/>
                <a:ea typeface="+mn-ea"/>
                <a:cs typeface="+mn-cs"/>
              </a:rPr>
              <a:t> In another case, GPS surveillance has been admitted since less intrusive methods of investigation had proved insufficient.</a:t>
            </a:r>
            <a:r>
              <a:rPr lang="en-GB" sz="3600" kern="1200" baseline="0" dirty="0" smtClean="0">
                <a:solidFill>
                  <a:schemeClr val="tx1"/>
                </a:solidFill>
                <a:latin typeface="+mn-lt"/>
                <a:ea typeface="+mn-ea"/>
                <a:cs typeface="+mn-cs"/>
              </a:rPr>
              <a:t> </a:t>
            </a:r>
            <a:r>
              <a:rPr lang="en-GB" sz="3600" kern="1200" baseline="30000" dirty="0" smtClean="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b="1" kern="1200" baseline="0" dirty="0" smtClean="0">
                <a:solidFill>
                  <a:schemeClr val="tx1"/>
                </a:solidFill>
                <a:effectLst/>
                <a:latin typeface="+mn-lt"/>
                <a:ea typeface="+mn-ea"/>
                <a:cs typeface="+mn-cs"/>
              </a:rPr>
              <a:t>(4) </a:t>
            </a:r>
            <a:r>
              <a:rPr lang="en-GB" sz="3600" b="1" kern="1200" dirty="0" smtClean="0">
                <a:solidFill>
                  <a:schemeClr val="tx1"/>
                </a:solidFill>
                <a:effectLst/>
                <a:latin typeface="+mn-lt"/>
                <a:ea typeface="+mn-ea"/>
                <a:cs typeface="+mn-cs"/>
              </a:rPr>
              <a:t>The overall impact of the interference must not lead to extinguish, in practice, a protected right. </a:t>
            </a:r>
            <a:r>
              <a:rPr lang="en-GB" sz="3600" kern="1200" dirty="0" smtClean="0">
                <a:solidFill>
                  <a:schemeClr val="tx1"/>
                </a:solidFill>
                <a:effectLst/>
                <a:latin typeface="+mn-lt"/>
                <a:ea typeface="+mn-ea"/>
                <a:cs typeface="+mn-cs"/>
              </a:rPr>
              <a:t>For</a:t>
            </a:r>
            <a:r>
              <a:rPr lang="en-GB" sz="3600" kern="1200" baseline="0" dirty="0" smtClean="0">
                <a:solidFill>
                  <a:schemeClr val="tx1"/>
                </a:solidFill>
                <a:effectLst/>
                <a:latin typeface="+mn-lt"/>
                <a:ea typeface="+mn-ea"/>
                <a:cs typeface="+mn-cs"/>
              </a:rPr>
              <a:t> </a:t>
            </a:r>
            <a:r>
              <a:rPr lang="en-GB" sz="3600" kern="1200" dirty="0" smtClean="0">
                <a:solidFill>
                  <a:schemeClr val="tx1"/>
                </a:solidFill>
                <a:effectLst/>
                <a:latin typeface="+mn-lt"/>
                <a:ea typeface="+mn-ea"/>
                <a:cs typeface="+mn-cs"/>
              </a:rPr>
              <a:t>instance, it has been found disproportionate to prevent a person making statements in a situation where such a measure effectively prevented this individual “</a:t>
            </a:r>
            <a:r>
              <a:rPr lang="en-GB" sz="3600" i="1" kern="1200" dirty="0" smtClean="0">
                <a:solidFill>
                  <a:schemeClr val="tx1"/>
                </a:solidFill>
                <a:effectLst/>
                <a:latin typeface="+mn-lt"/>
                <a:ea typeface="+mn-ea"/>
                <a:cs typeface="+mn-cs"/>
              </a:rPr>
              <a:t>making his contribution to the public debate</a:t>
            </a:r>
            <a:r>
              <a:rPr lang="en-GB" sz="3600" kern="1200" dirty="0" smtClean="0">
                <a:solidFill>
                  <a:schemeClr val="tx1"/>
                </a:solidFill>
                <a:effectLst/>
                <a:latin typeface="+mn-lt"/>
                <a:ea typeface="+mn-ea"/>
                <a:cs typeface="+mn-cs"/>
              </a:rPr>
              <a:t>”,</a:t>
            </a:r>
            <a:r>
              <a:rPr lang="en-GB" sz="3600" kern="1200" baseline="0" dirty="0" smtClean="0">
                <a:solidFill>
                  <a:schemeClr val="tx1"/>
                </a:solidFill>
                <a:effectLst/>
                <a:latin typeface="+mn-lt"/>
                <a:ea typeface="+mn-ea"/>
                <a:cs typeface="+mn-cs"/>
              </a:rPr>
              <a:t> since</a:t>
            </a:r>
            <a:r>
              <a:rPr lang="en-GB" sz="3600" kern="1200" dirty="0" smtClean="0">
                <a:solidFill>
                  <a:schemeClr val="tx1"/>
                </a:solidFill>
                <a:effectLst/>
                <a:latin typeface="+mn-lt"/>
                <a:ea typeface="+mn-ea"/>
                <a:cs typeface="+mn-cs"/>
              </a:rPr>
              <a:t> this was affecting "</a:t>
            </a:r>
            <a:r>
              <a:rPr lang="en-GB" sz="3600" i="1" kern="1200" dirty="0" smtClean="0">
                <a:solidFill>
                  <a:schemeClr val="tx1"/>
                </a:solidFill>
                <a:effectLst/>
                <a:latin typeface="+mn-lt"/>
                <a:ea typeface="+mn-ea"/>
                <a:cs typeface="+mn-cs"/>
              </a:rPr>
              <a:t>the very substance of his view</a:t>
            </a:r>
            <a:r>
              <a:rPr lang="en-GB" sz="3600" kern="1200" dirty="0" smtClean="0">
                <a:solidFill>
                  <a:schemeClr val="tx1"/>
                </a:solidFill>
                <a:effectLst/>
                <a:latin typeface="+mn-lt"/>
                <a:ea typeface="+mn-ea"/>
                <a:cs typeface="+mn-cs"/>
              </a:rPr>
              <a:t>" </a:t>
            </a:r>
            <a:r>
              <a:rPr lang="en-GB" sz="3600" kern="1200" baseline="30000" dirty="0" smtClean="0">
                <a:solidFill>
                  <a:schemeClr val="tx1"/>
                </a:solidFill>
                <a:effectLst/>
                <a:latin typeface="+mn-lt"/>
                <a:ea typeface="+mn-ea"/>
                <a:cs typeface="+mn-cs"/>
              </a:rPr>
              <a:t>[14]</a:t>
            </a:r>
            <a:r>
              <a:rPr lang="en-GB" sz="3600" kern="1200" dirty="0" smtClean="0">
                <a:solidFill>
                  <a:schemeClr val="tx1"/>
                </a:solidFill>
                <a:effectLst/>
                <a:latin typeface="+mn-lt"/>
                <a:ea typeface="+mn-ea"/>
                <a:cs typeface="+mn-cs"/>
              </a:rPr>
              <a:t>.</a:t>
            </a:r>
            <a:endParaRPr lang="en-GB" sz="3600" dirty="0" smtClean="0">
              <a:effectLst/>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3600" i="1" kern="1200" dirty="0" smtClean="0">
                <a:solidFill>
                  <a:schemeClr val="tx1"/>
                </a:solidFill>
                <a:effectLst/>
                <a:latin typeface="+mn-lt"/>
                <a:ea typeface="+mn-ea"/>
                <a:cs typeface="+mn-cs"/>
              </a:rPr>
              <a:t>References:</a:t>
            </a:r>
            <a:endParaRPr lang="en-GB" sz="3600" kern="1200" baseline="300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[14] </a:t>
            </a:r>
            <a:r>
              <a:rPr lang="en-US" sz="1200" kern="1200" dirty="0" err="1" smtClean="0">
                <a:solidFill>
                  <a:schemeClr val="tx1"/>
                </a:solidFill>
                <a:effectLst/>
                <a:latin typeface="+mn-lt"/>
                <a:ea typeface="+mn-ea"/>
                <a:cs typeface="+mn-cs"/>
              </a:rPr>
              <a:t>ECtHR</a:t>
            </a:r>
            <a:r>
              <a:rPr lang="en-US" sz="1200" kern="1200" dirty="0" smtClean="0">
                <a:solidFill>
                  <a:schemeClr val="tx1"/>
                </a:solidFill>
                <a:effectLst/>
                <a:latin typeface="+mn-lt"/>
                <a:ea typeface="+mn-ea"/>
                <a:cs typeface="+mn-cs"/>
              </a:rPr>
              <a:t>, case “</a:t>
            </a:r>
            <a:r>
              <a:rPr lang="en-US" sz="1200" kern="1200" dirty="0" err="1" smtClean="0">
                <a:solidFill>
                  <a:schemeClr val="tx1"/>
                </a:solidFill>
                <a:effectLst/>
                <a:latin typeface="+mn-lt"/>
                <a:ea typeface="+mn-ea"/>
                <a:cs typeface="+mn-cs"/>
              </a:rPr>
              <a:t>Hertel</a:t>
            </a:r>
            <a:r>
              <a:rPr lang="en-US" sz="1200" kern="1200" dirty="0" smtClean="0">
                <a:solidFill>
                  <a:schemeClr val="tx1"/>
                </a:solidFill>
                <a:effectLst/>
                <a:latin typeface="+mn-lt"/>
                <a:ea typeface="+mn-ea"/>
                <a:cs typeface="+mn-cs"/>
              </a:rPr>
              <a:t> v. Switzerland”, </a:t>
            </a:r>
            <a:r>
              <a:rPr lang="en-GB" dirty="0" smtClean="0"/>
              <a:t>59/1997/843/1049</a:t>
            </a:r>
            <a:r>
              <a:rPr lang="en-US" sz="1200" kern="1200" dirty="0" smtClean="0">
                <a:solidFill>
                  <a:schemeClr val="tx1"/>
                </a:solidFill>
                <a:effectLst/>
                <a:latin typeface="+mn-lt"/>
                <a:ea typeface="+mn-ea"/>
                <a:cs typeface="+mn-cs"/>
              </a:rPr>
              <a:t>, 25 August 1998.</a:t>
            </a:r>
            <a:r>
              <a:rPr lang="en-GB"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Jeremy McBride, </a:t>
            </a:r>
            <a:r>
              <a:rPr lang="en-US" sz="1200" i="1" kern="1200" dirty="0" smtClean="0">
                <a:solidFill>
                  <a:schemeClr val="tx1"/>
                </a:solidFill>
                <a:effectLst/>
                <a:latin typeface="+mn-lt"/>
                <a:ea typeface="+mn-ea"/>
                <a:cs typeface="+mn-cs"/>
              </a:rPr>
              <a:t>op cit.</a:t>
            </a:r>
            <a:r>
              <a:rPr lang="en-US" sz="1200" kern="1200" dirty="0" smtClean="0">
                <a:solidFill>
                  <a:schemeClr val="tx1"/>
                </a:solidFill>
                <a:effectLst/>
                <a:latin typeface="+mn-lt"/>
                <a:ea typeface="+mn-ea"/>
                <a:cs typeface="+mn-cs"/>
              </a:rPr>
              <a:t>, pp. 24-25.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[15] </a:t>
            </a:r>
            <a:r>
              <a:rPr lang="en-GB" sz="1200" kern="1200" baseline="0" dirty="0" err="1" smtClean="0">
                <a:solidFill>
                  <a:schemeClr val="tx1"/>
                </a:solidFill>
                <a:effectLst/>
                <a:latin typeface="+mn-lt"/>
                <a:ea typeface="+mn-ea"/>
                <a:cs typeface="+mn-cs"/>
              </a:rPr>
              <a:t>Uzun</a:t>
            </a:r>
            <a:r>
              <a:rPr lang="en-GB" sz="1200" kern="1200" baseline="0" dirty="0" smtClean="0">
                <a:solidFill>
                  <a:schemeClr val="tx1"/>
                </a:solidFill>
                <a:effectLst/>
                <a:latin typeface="+mn-lt"/>
                <a:ea typeface="+mn-ea"/>
                <a:cs typeface="+mn-cs"/>
              </a:rPr>
              <a:t> v. Germany, Application no. 35623/05, 2 September 2010; also see European Court of Human Rights, Press Unit, Personal data protection, Factsheet – Personal data protection, November 2016, http://www.echr.coe.int/Documents/FS_Data_ENG.pdf (last accessed on 5 January 2017).</a:t>
            </a:r>
          </a:p>
          <a:p>
            <a:r>
              <a:rPr lang="en-GB" sz="1200" kern="1200" baseline="30000" dirty="0" smtClean="0">
                <a:solidFill>
                  <a:schemeClr val="tx1"/>
                </a:solidFill>
                <a:effectLst/>
                <a:latin typeface="+mn-lt"/>
                <a:ea typeface="+mn-ea"/>
                <a:cs typeface="+mn-cs"/>
              </a:rPr>
              <a:t>[16] </a:t>
            </a:r>
            <a:r>
              <a:rPr lang="en-GB" sz="1200" kern="1200" dirty="0" smtClean="0">
                <a:solidFill>
                  <a:schemeClr val="tx1"/>
                </a:solidFill>
                <a:effectLst/>
                <a:latin typeface="+mn-lt"/>
                <a:ea typeface="+mn-ea"/>
                <a:cs typeface="+mn-cs"/>
              </a:rPr>
              <a:t>ECtHR, case “Sunday times v. The</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United Kingdom”,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also see </a:t>
            </a:r>
            <a:r>
              <a:rPr lang="en-GB" sz="1200" kern="1200" dirty="0" err="1" smtClean="0">
                <a:solidFill>
                  <a:schemeClr val="tx1"/>
                </a:solidFill>
                <a:effectLst/>
                <a:latin typeface="+mn-lt"/>
                <a:ea typeface="+mn-ea"/>
                <a:cs typeface="+mn-cs"/>
              </a:rPr>
              <a:t>ECtHR</a:t>
            </a:r>
            <a:r>
              <a:rPr lang="en-GB" sz="1200" kern="1200" dirty="0" smtClean="0">
                <a:solidFill>
                  <a:schemeClr val="tx1"/>
                </a:solidFill>
                <a:effectLst/>
                <a:latin typeface="+mn-lt"/>
                <a:ea typeface="+mn-ea"/>
                <a:cs typeface="+mn-cs"/>
              </a:rPr>
              <a:t>, case “</a:t>
            </a:r>
            <a:r>
              <a:rPr lang="en-GB" sz="1200" i="0" kern="1200" dirty="0" smtClean="0">
                <a:solidFill>
                  <a:schemeClr val="tx1"/>
                </a:solidFill>
                <a:effectLst/>
                <a:latin typeface="+mn-lt"/>
                <a:ea typeface="+mn-ea"/>
                <a:cs typeface="+mn-cs"/>
              </a:rPr>
              <a:t>Goodwin v. United Kingdom”</a:t>
            </a:r>
            <a:r>
              <a:rPr lang="en-GB" sz="1200" kern="1200" dirty="0" smtClean="0">
                <a:solidFill>
                  <a:schemeClr val="tx1"/>
                </a:solidFill>
                <a:effectLst/>
                <a:latin typeface="+mn-lt"/>
                <a:ea typeface="+mn-ea"/>
                <a:cs typeface="+mn-cs"/>
              </a:rPr>
              <a:t>, Application n° 17488/90, 27 March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smtClean="0">
                <a:solidFill>
                  <a:schemeClr val="tx1"/>
                </a:solidFill>
                <a:effectLst/>
                <a:latin typeface="+mn-lt"/>
                <a:ea typeface="+mn-ea"/>
                <a:cs typeface="+mn-cs"/>
              </a:rPr>
              <a:t>[17] </a:t>
            </a:r>
            <a:r>
              <a:rPr lang="en-GB" sz="1200" kern="1200" dirty="0" smtClean="0">
                <a:solidFill>
                  <a:schemeClr val="tx1"/>
                </a:solidFill>
                <a:effectLst/>
                <a:latin typeface="+mn-lt"/>
                <a:ea typeface="+mn-ea"/>
                <a:cs typeface="+mn-cs"/>
              </a:rPr>
              <a:t>EUCJ, see the court case </a:t>
            </a:r>
            <a:r>
              <a:rPr lang="en-GB" sz="1200" i="1" kern="1200" dirty="0" smtClean="0">
                <a:solidFill>
                  <a:schemeClr val="tx1"/>
                </a:solidFill>
                <a:effectLst/>
                <a:latin typeface="+mn-lt"/>
                <a:ea typeface="+mn-ea"/>
                <a:cs typeface="+mn-cs"/>
              </a:rPr>
              <a:t>Digital Rights Ireland and </a:t>
            </a:r>
            <a:r>
              <a:rPr lang="en-GB" sz="1200" i="1" kern="1200" dirty="0" err="1" smtClean="0">
                <a:solidFill>
                  <a:schemeClr val="tx1"/>
                </a:solidFill>
                <a:effectLst/>
                <a:latin typeface="+mn-lt"/>
                <a:ea typeface="+mn-ea"/>
                <a:cs typeface="+mn-cs"/>
              </a:rPr>
              <a:t>Seitlinger</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e.a</a:t>
            </a:r>
            <a:r>
              <a:rPr lang="en-GB" sz="1200" i="1"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joint cases C-293/12 and C-594/12, 8 April 2014, §40. </a:t>
            </a:r>
            <a:endParaRPr lang="en-GB" sz="1200" kern="1200" baseline="300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smtClean="0">
                <a:solidFill>
                  <a:schemeClr val="tx1"/>
                </a:solidFill>
                <a:effectLst/>
                <a:latin typeface="+mn-lt"/>
                <a:ea typeface="+mn-ea"/>
                <a:cs typeface="+mn-cs"/>
              </a:rPr>
              <a:t>[18] </a:t>
            </a:r>
            <a:r>
              <a:rPr lang="en-GB" sz="1200" kern="1200" dirty="0" err="1" smtClean="0">
                <a:solidFill>
                  <a:schemeClr val="tx1"/>
                </a:solidFill>
                <a:effectLst/>
                <a:latin typeface="+mn-lt"/>
                <a:ea typeface="+mn-ea"/>
                <a:cs typeface="+mn-cs"/>
              </a:rPr>
              <a:t>ECtHR</a:t>
            </a:r>
            <a:r>
              <a:rPr lang="en-GB" sz="1200" kern="1200" dirty="0" smtClean="0">
                <a:solidFill>
                  <a:schemeClr val="tx1"/>
                </a:solidFill>
                <a:effectLst/>
                <a:latin typeface="+mn-lt"/>
                <a:ea typeface="+mn-ea"/>
                <a:cs typeface="+mn-cs"/>
              </a:rPr>
              <a:t>, case “</a:t>
            </a:r>
            <a:r>
              <a:rPr lang="en-GB" dirty="0" err="1" smtClean="0"/>
              <a:t>Üner</a:t>
            </a:r>
            <a:r>
              <a:rPr lang="en-GB" dirty="0" smtClean="0"/>
              <a:t> v. the Netherlands”, Application n° 46410/99,  18 October 2006.</a:t>
            </a:r>
            <a:endParaRPr lang="en-GB" sz="1200" kern="1200" dirty="0" smtClean="0">
              <a:solidFill>
                <a:schemeClr val="tx1"/>
              </a:solidFill>
              <a:effectLst/>
              <a:latin typeface="+mn-lt"/>
              <a:ea typeface="+mn-ea"/>
              <a:cs typeface="+mn-cs"/>
            </a:endParaRPr>
          </a:p>
          <a:p>
            <a:r>
              <a:rPr lang="en-GB" sz="1200" kern="1200" baseline="30000" dirty="0" smtClean="0">
                <a:solidFill>
                  <a:schemeClr val="tx1"/>
                </a:solidFill>
                <a:effectLst/>
                <a:latin typeface="+mn-lt"/>
                <a:ea typeface="+mn-ea"/>
                <a:cs typeface="+mn-cs"/>
              </a:rPr>
              <a:t>[19] </a:t>
            </a:r>
            <a:r>
              <a:rPr lang="en-GB" sz="1200" kern="1200" dirty="0" err="1" smtClean="0">
                <a:solidFill>
                  <a:schemeClr val="tx1"/>
                </a:solidFill>
                <a:effectLst/>
                <a:latin typeface="+mn-lt"/>
                <a:ea typeface="+mn-ea"/>
                <a:cs typeface="+mn-cs"/>
              </a:rPr>
              <a:t>ECtHR</a:t>
            </a:r>
            <a:r>
              <a:rPr lang="en-GB" sz="1200" i="1" kern="1200" dirty="0" smtClean="0">
                <a:solidFill>
                  <a:schemeClr val="tx1"/>
                </a:solidFill>
                <a:effectLst/>
                <a:latin typeface="+mn-lt"/>
                <a:ea typeface="+mn-ea"/>
                <a:cs typeface="+mn-cs"/>
              </a:rPr>
              <a:t>,</a:t>
            </a:r>
            <a:r>
              <a:rPr lang="en-GB" sz="1200" i="0" kern="1200" dirty="0" smtClean="0">
                <a:solidFill>
                  <a:schemeClr val="tx1"/>
                </a:solidFill>
                <a:effectLst/>
                <a:latin typeface="+mn-lt"/>
                <a:ea typeface="+mn-ea"/>
                <a:cs typeface="+mn-cs"/>
              </a:rPr>
              <a:t> case </a:t>
            </a:r>
            <a:r>
              <a:rPr lang="en-GB" sz="1200" i="1" kern="1200" dirty="0" smtClean="0">
                <a:solidFill>
                  <a:schemeClr val="tx1"/>
                </a:solidFill>
                <a:effectLst/>
                <a:latin typeface="+mn-lt"/>
                <a:ea typeface="+mn-ea"/>
                <a:cs typeface="+mn-cs"/>
              </a:rPr>
              <a:t>“</a:t>
            </a:r>
            <a:r>
              <a:rPr lang="en-GB" sz="1200" i="0" kern="1200" dirty="0" smtClean="0">
                <a:solidFill>
                  <a:schemeClr val="tx1"/>
                </a:solidFill>
                <a:effectLst/>
                <a:latin typeface="+mn-lt"/>
                <a:ea typeface="+mn-ea"/>
                <a:cs typeface="+mn-cs"/>
              </a:rPr>
              <a:t>De </a:t>
            </a:r>
            <a:r>
              <a:rPr lang="en-GB" sz="1200" i="0" kern="1200" dirty="0" err="1" smtClean="0">
                <a:solidFill>
                  <a:schemeClr val="tx1"/>
                </a:solidFill>
                <a:effectLst/>
                <a:latin typeface="+mn-lt"/>
                <a:ea typeface="+mn-ea"/>
                <a:cs typeface="+mn-cs"/>
              </a:rPr>
              <a:t>Haes</a:t>
            </a:r>
            <a:r>
              <a:rPr lang="en-GB" sz="1200" i="0" kern="1200" dirty="0" smtClean="0">
                <a:solidFill>
                  <a:schemeClr val="tx1"/>
                </a:solidFill>
                <a:effectLst/>
                <a:latin typeface="+mn-lt"/>
                <a:ea typeface="+mn-ea"/>
                <a:cs typeface="+mn-cs"/>
              </a:rPr>
              <a:t> and </a:t>
            </a:r>
            <a:r>
              <a:rPr lang="en-GB" sz="1200" i="0" kern="1200" dirty="0" err="1" smtClean="0">
                <a:solidFill>
                  <a:schemeClr val="tx1"/>
                </a:solidFill>
                <a:effectLst/>
                <a:latin typeface="+mn-lt"/>
                <a:ea typeface="+mn-ea"/>
                <a:cs typeface="+mn-cs"/>
              </a:rPr>
              <a:t>Gijsels</a:t>
            </a:r>
            <a:r>
              <a:rPr lang="en-GB" sz="1200" i="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v. Belgium”, </a:t>
            </a:r>
            <a:r>
              <a:rPr lang="en-GB" dirty="0" smtClean="0"/>
              <a:t>Application n° 19983/92, </a:t>
            </a:r>
            <a:r>
              <a:rPr lang="en-GB" sz="1200" kern="1200" dirty="0" smtClean="0">
                <a:solidFill>
                  <a:schemeClr val="tx1"/>
                </a:solidFill>
                <a:effectLst/>
                <a:latin typeface="+mn-lt"/>
                <a:ea typeface="+mn-ea"/>
                <a:cs typeface="+mn-cs"/>
              </a:rPr>
              <a:t>24 February 1997;</a:t>
            </a:r>
            <a:r>
              <a:rPr lang="en-GB" sz="1200" kern="1200" baseline="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ECtHR</a:t>
            </a:r>
            <a:r>
              <a:rPr lang="en-GB" sz="1200" i="1" kern="1200" dirty="0" smtClean="0">
                <a:solidFill>
                  <a:schemeClr val="tx1"/>
                </a:solidFill>
                <a:effectLst/>
                <a:latin typeface="+mn-lt"/>
                <a:ea typeface="+mn-ea"/>
                <a:cs typeface="+mn-cs"/>
              </a:rPr>
              <a:t>, case </a:t>
            </a:r>
            <a:r>
              <a:rPr lang="en-GB" sz="1200" kern="1200" baseline="0" dirty="0" smtClean="0">
                <a:solidFill>
                  <a:schemeClr val="tx1"/>
                </a:solidFill>
                <a:effectLst/>
                <a:latin typeface="+mn-lt"/>
                <a:ea typeface="+mn-ea"/>
                <a:cs typeface="+mn-cs"/>
              </a:rPr>
              <a:t>“</a:t>
            </a:r>
            <a:r>
              <a:rPr lang="en-GB" sz="1200" i="0" kern="1200" dirty="0" err="1" smtClean="0">
                <a:solidFill>
                  <a:schemeClr val="tx1"/>
                </a:solidFill>
                <a:effectLst/>
                <a:latin typeface="+mn-lt"/>
                <a:ea typeface="+mn-ea"/>
                <a:cs typeface="+mn-cs"/>
              </a:rPr>
              <a:t>Oberschlick</a:t>
            </a:r>
            <a:r>
              <a:rPr lang="en-GB" sz="1200" i="0" kern="1200" dirty="0" smtClean="0">
                <a:solidFill>
                  <a:schemeClr val="tx1"/>
                </a:solidFill>
                <a:effectLst/>
                <a:latin typeface="+mn-lt"/>
                <a:ea typeface="+mn-ea"/>
                <a:cs typeface="+mn-cs"/>
              </a:rPr>
              <a:t> v. Austria </a:t>
            </a:r>
            <a:r>
              <a:rPr lang="en-GB" sz="1200" kern="1200" dirty="0" smtClean="0">
                <a:solidFill>
                  <a:schemeClr val="tx1"/>
                </a:solidFill>
                <a:effectLst/>
                <a:latin typeface="+mn-lt"/>
                <a:ea typeface="+mn-ea"/>
                <a:cs typeface="+mn-cs"/>
              </a:rPr>
              <a:t>(n°2)”, </a:t>
            </a:r>
            <a:r>
              <a:rPr lang="en-GB" dirty="0" smtClean="0"/>
              <a:t>Application n° 20834/92, 1</a:t>
            </a:r>
            <a:r>
              <a:rPr lang="en-GB" sz="1200" kern="1200" dirty="0" smtClean="0">
                <a:solidFill>
                  <a:schemeClr val="tx1"/>
                </a:solidFill>
                <a:effectLst/>
                <a:latin typeface="+mn-lt"/>
                <a:ea typeface="+mn-ea"/>
                <a:cs typeface="+mn-cs"/>
              </a:rPr>
              <a:t> July 1997.</a:t>
            </a:r>
          </a:p>
          <a:p>
            <a:r>
              <a:rPr lang="en-GB" sz="1200" kern="1200" baseline="30000" dirty="0" smtClean="0">
                <a:solidFill>
                  <a:schemeClr val="tx1"/>
                </a:solidFill>
                <a:effectLst/>
                <a:latin typeface="+mn-lt"/>
                <a:ea typeface="+mn-ea"/>
                <a:cs typeface="+mn-cs"/>
              </a:rPr>
              <a:t>[20] </a:t>
            </a:r>
            <a:r>
              <a:rPr lang="en-GB" sz="1200" kern="1200" baseline="0" dirty="0" smtClean="0">
                <a:solidFill>
                  <a:schemeClr val="tx1"/>
                </a:solidFill>
                <a:effectLst/>
                <a:latin typeface="+mn-lt"/>
                <a:ea typeface="+mn-ea"/>
                <a:cs typeface="+mn-cs"/>
              </a:rPr>
              <a:t>See for example </a:t>
            </a:r>
            <a:r>
              <a:rPr lang="en-US" sz="1200" kern="1200" baseline="0" dirty="0" err="1" smtClean="0">
                <a:solidFill>
                  <a:schemeClr val="tx1"/>
                </a:solidFill>
                <a:effectLst/>
                <a:latin typeface="+mn-lt"/>
                <a:ea typeface="+mn-ea"/>
                <a:cs typeface="+mn-cs"/>
              </a:rPr>
              <a:t>ECtHR</a:t>
            </a:r>
            <a:r>
              <a:rPr lang="en-US" sz="1200" kern="1200" baseline="0" dirty="0" smtClean="0">
                <a:solidFill>
                  <a:schemeClr val="tx1"/>
                </a:solidFill>
                <a:effectLst/>
                <a:latin typeface="+mn-lt"/>
                <a:ea typeface="+mn-ea"/>
                <a:cs typeface="+mn-cs"/>
              </a:rPr>
              <a:t>, case “DL v. Bulgaria”, Application n° 7472/14, 19 May 2016, §105</a:t>
            </a:r>
            <a:r>
              <a:rPr lang="en-GB" sz="1200" kern="1200" baseline="0" dirty="0" smtClean="0">
                <a:solidFill>
                  <a:schemeClr val="tx1"/>
                </a:solidFill>
                <a:effectLst/>
                <a:latin typeface="+mn-lt"/>
                <a:ea typeface="+mn-ea"/>
                <a:cs typeface="+mn-cs"/>
              </a:rPr>
              <a:t>; see also </a:t>
            </a:r>
            <a:r>
              <a:rPr lang="en-GB" sz="1200" kern="1200" dirty="0" smtClean="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3.26.</a:t>
            </a:r>
          </a:p>
          <a:p>
            <a:r>
              <a:rPr lang="en-GB" sz="1200" kern="1200" baseline="30000" dirty="0" smtClean="0">
                <a:solidFill>
                  <a:schemeClr val="tx1"/>
                </a:solidFill>
                <a:effectLst/>
                <a:latin typeface="+mn-lt"/>
                <a:ea typeface="+mn-ea"/>
                <a:cs typeface="+mn-cs"/>
              </a:rPr>
              <a:t>[21] </a:t>
            </a:r>
            <a:r>
              <a:rPr lang="en-GB" sz="1200" kern="1200" dirty="0" smtClean="0">
                <a:solidFill>
                  <a:schemeClr val="tx1"/>
                </a:solidFill>
                <a:effectLst/>
                <a:latin typeface="+mn-lt"/>
                <a:ea typeface="+mn-ea"/>
                <a:cs typeface="+mn-cs"/>
              </a:rPr>
              <a:t>On this issue and the previous one see Article 29 Data Protection Working Party, Opinion 01/2014 on the application of necessity and proportionality concepts and data protection within the law enforcement sector (WP 211),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3.26.</a:t>
            </a:r>
          </a:p>
          <a:p>
            <a:r>
              <a:rPr lang="en-GB" sz="1200" kern="1200" baseline="30000" dirty="0" smtClean="0">
                <a:solidFill>
                  <a:schemeClr val="tx1"/>
                </a:solidFill>
                <a:effectLst/>
                <a:latin typeface="+mn-lt"/>
                <a:ea typeface="+mn-ea"/>
                <a:cs typeface="+mn-cs"/>
              </a:rPr>
              <a:t>[22] </a:t>
            </a:r>
            <a:r>
              <a:rPr lang="en-GB" sz="1200" kern="1200" dirty="0" smtClean="0">
                <a:solidFill>
                  <a:schemeClr val="tx1"/>
                </a:solidFill>
                <a:effectLst/>
                <a:latin typeface="+mn-lt"/>
                <a:ea typeface="+mn-ea"/>
                <a:cs typeface="+mn-cs"/>
              </a:rPr>
              <a:t>On this issue and the previous one see for example </a:t>
            </a:r>
            <a:r>
              <a:rPr lang="en-GB" sz="1200" kern="1200" dirty="0" err="1" smtClean="0">
                <a:solidFill>
                  <a:schemeClr val="tx1"/>
                </a:solidFill>
                <a:effectLst/>
                <a:latin typeface="+mn-lt"/>
                <a:ea typeface="+mn-ea"/>
                <a:cs typeface="+mn-cs"/>
              </a:rPr>
              <a:t>ECtHR</a:t>
            </a:r>
            <a:r>
              <a:rPr lang="en-GB" sz="1200" kern="1200" dirty="0" smtClean="0">
                <a:solidFill>
                  <a:schemeClr val="tx1"/>
                </a:solidFill>
                <a:effectLst/>
                <a:latin typeface="+mn-lt"/>
                <a:ea typeface="+mn-ea"/>
                <a:cs typeface="+mn-cs"/>
              </a:rPr>
              <a:t>, case “</a:t>
            </a:r>
            <a:r>
              <a:rPr lang="en-GB" sz="1200" i="0" kern="1200" dirty="0" err="1" smtClean="0">
                <a:solidFill>
                  <a:schemeClr val="tx1"/>
                </a:solidFill>
                <a:effectLst/>
                <a:latin typeface="+mn-lt"/>
                <a:ea typeface="+mn-ea"/>
                <a:cs typeface="+mn-cs"/>
              </a:rPr>
              <a:t>Crémieux</a:t>
            </a:r>
            <a:r>
              <a:rPr lang="en-GB" sz="1200" i="0" kern="1200" dirty="0" smtClean="0">
                <a:solidFill>
                  <a:schemeClr val="tx1"/>
                </a:solidFill>
                <a:effectLst/>
                <a:latin typeface="+mn-lt"/>
                <a:ea typeface="+mn-ea"/>
                <a:cs typeface="+mn-cs"/>
              </a:rPr>
              <a:t> v. France</a:t>
            </a:r>
            <a:r>
              <a:rPr lang="en-GB" sz="1200" i="1"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25 February 1993, Req. n° 11471/85, A256-B, § 40.</a:t>
            </a:r>
          </a:p>
          <a:p>
            <a:r>
              <a:rPr lang="en-GB" sz="1200" kern="1200" baseline="30000" dirty="0" smtClean="0">
                <a:solidFill>
                  <a:schemeClr val="tx1"/>
                </a:solidFill>
                <a:effectLst/>
                <a:latin typeface="+mn-lt"/>
                <a:ea typeface="+mn-ea"/>
                <a:cs typeface="+mn-cs"/>
              </a:rPr>
              <a:t>[23 ] </a:t>
            </a:r>
            <a:r>
              <a:rPr lang="en-GB" sz="1200" kern="1200" dirty="0" smtClean="0">
                <a:solidFill>
                  <a:schemeClr val="tx1"/>
                </a:solidFill>
                <a:effectLst/>
                <a:latin typeface="+mn-lt"/>
                <a:ea typeface="+mn-ea"/>
                <a:cs typeface="+mn-cs"/>
              </a:rPr>
              <a:t>Jeremy McBride, op </a:t>
            </a:r>
            <a:r>
              <a:rPr lang="en-GB" sz="1200" kern="1200" dirty="0" err="1" smtClean="0">
                <a:solidFill>
                  <a:schemeClr val="tx1"/>
                </a:solidFill>
                <a:effectLst/>
                <a:latin typeface="+mn-lt"/>
                <a:ea typeface="+mn-ea"/>
                <a:cs typeface="+mn-cs"/>
              </a:rPr>
              <a:t>cit</a:t>
            </a:r>
            <a:r>
              <a:rPr lang="en-GB" sz="1200" kern="1200" dirty="0" smtClean="0">
                <a:solidFill>
                  <a:schemeClr val="tx1"/>
                </a:solidFill>
                <a:effectLst/>
                <a:latin typeface="+mn-lt"/>
                <a:ea typeface="+mn-ea"/>
                <a:cs typeface="+mn-cs"/>
              </a:rPr>
              <a:t>, p. 26.</a:t>
            </a: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baseline="30000" dirty="0" smtClean="0">
                <a:solidFill>
                  <a:schemeClr val="tx1"/>
                </a:solidFill>
                <a:effectLst/>
                <a:latin typeface="+mn-lt"/>
                <a:ea typeface="+mn-ea"/>
                <a:cs typeface="+mn-cs"/>
              </a:rPr>
              <a:t>[24] </a:t>
            </a:r>
            <a:r>
              <a:rPr lang="en-GB" sz="1200" kern="1200" dirty="0" smtClean="0">
                <a:solidFill>
                  <a:schemeClr val="tx1"/>
                </a:solidFill>
                <a:effectLst/>
                <a:latin typeface="+mn-lt"/>
                <a:ea typeface="+mn-ea"/>
                <a:cs typeface="+mn-cs"/>
              </a:rPr>
              <a:t>For an application of this principle at the EU level see for example a judgment of the European Union civil service tribunal (first chamber), case “</a:t>
            </a:r>
            <a:r>
              <a:rPr lang="en-GB" sz="1200" i="0" kern="1200" dirty="0" smtClean="0">
                <a:solidFill>
                  <a:schemeClr val="tx1"/>
                </a:solidFill>
                <a:effectLst/>
                <a:latin typeface="+mn-lt"/>
                <a:ea typeface="+mn-ea"/>
                <a:cs typeface="+mn-cs"/>
              </a:rPr>
              <a:t>V. v. European Parliament”</a:t>
            </a:r>
            <a:r>
              <a:rPr lang="en-GB" sz="1200" kern="1200" dirty="0" smtClean="0">
                <a:solidFill>
                  <a:schemeClr val="tx1"/>
                </a:solidFill>
                <a:effectLst/>
                <a:latin typeface="+mn-lt"/>
                <a:ea typeface="+mn-ea"/>
                <a:cs typeface="+mn-cs"/>
              </a:rPr>
              <a:t>, 5 July 2011, case F-46/09, § 139, available at </a:t>
            </a:r>
            <a:r>
              <a:rPr lang="en-GB" sz="1200" u="sng" kern="1200" dirty="0" smtClean="0">
                <a:solidFill>
                  <a:schemeClr val="tx1"/>
                </a:solidFill>
                <a:effectLst/>
                <a:latin typeface="+mn-lt"/>
                <a:ea typeface="+mn-ea"/>
                <a:cs typeface="+mn-cs"/>
                <a:hlinkClick r:id="rId3"/>
              </a:rPr>
              <a:t>http://curia.europa.eu/juris/liste.jsf?language=en&amp;num=F-46/09</a:t>
            </a:r>
            <a:r>
              <a:rPr lang="en-GB" sz="1200" kern="1200" dirty="0" smtClean="0">
                <a:solidFill>
                  <a:schemeClr val="tx1"/>
                </a:solidFill>
                <a:effectLst/>
                <a:latin typeface="+mn-lt"/>
                <a:ea typeface="+mn-ea"/>
                <a:cs typeface="+mn-cs"/>
              </a:rPr>
              <a:t> (last acceded on 5 January 2017).</a:t>
            </a:r>
          </a:p>
          <a:p>
            <a:r>
              <a:rPr lang="en-GB" sz="1200" kern="1200" baseline="30000" dirty="0" smtClean="0">
                <a:solidFill>
                  <a:schemeClr val="tx1"/>
                </a:solidFill>
                <a:effectLst/>
                <a:latin typeface="+mn-lt"/>
                <a:ea typeface="+mn-ea"/>
                <a:cs typeface="+mn-cs"/>
              </a:rPr>
              <a:t>[25] </a:t>
            </a:r>
            <a:r>
              <a:rPr lang="en-GB" sz="1200" i="0" kern="1200" dirty="0" err="1" smtClean="0">
                <a:solidFill>
                  <a:schemeClr val="tx1"/>
                </a:solidFill>
                <a:effectLst/>
                <a:latin typeface="+mn-lt"/>
                <a:ea typeface="+mn-ea"/>
                <a:cs typeface="+mn-cs"/>
              </a:rPr>
              <a:t>ECtHR</a:t>
            </a:r>
            <a:r>
              <a:rPr lang="en-GB" sz="1200" i="0" kern="1200" dirty="0" smtClean="0">
                <a:solidFill>
                  <a:schemeClr val="tx1"/>
                </a:solidFill>
                <a:effectLst/>
                <a:latin typeface="+mn-lt"/>
                <a:ea typeface="+mn-ea"/>
                <a:cs typeface="+mn-cs"/>
              </a:rPr>
              <a:t>, case “Goodwin v. United Kingdom”</a:t>
            </a:r>
            <a:r>
              <a:rPr lang="en-GB" sz="1200" kern="1200" dirty="0" smtClean="0">
                <a:solidFill>
                  <a:schemeClr val="tx1"/>
                </a:solidFill>
                <a:effectLst/>
                <a:latin typeface="+mn-lt"/>
                <a:ea typeface="+mn-ea"/>
                <a:cs typeface="+mn-cs"/>
              </a:rPr>
              <a:t>, Application 17488/90, 27 March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smtClean="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135</a:t>
            </a:fld>
            <a:endParaRPr lang="en-US">
              <a:cs typeface="Arial" charset="0"/>
            </a:endParaRPr>
          </a:p>
        </p:txBody>
      </p:sp>
    </p:spTree>
    <p:extLst>
      <p:ext uri="{BB962C8B-B14F-4D97-AF65-F5344CB8AC3E}">
        <p14:creationId xmlns:p14="http://schemas.microsoft.com/office/powerpoint/2010/main" val="21597849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2 - Limited</a:t>
            </a:r>
            <a:r>
              <a:rPr lang="en-GB" sz="1200" b="1" kern="1200" baseline="0" dirty="0" smtClean="0">
                <a:solidFill>
                  <a:schemeClr val="tx1"/>
                </a:solidFill>
                <a:effectLst/>
                <a:latin typeface="+mn-lt"/>
                <a:ea typeface="+mn-ea"/>
                <a:cs typeface="+mn-cs"/>
              </a:rPr>
              <a:t> by appropriate (which means adequate and effective)</a:t>
            </a:r>
            <a:r>
              <a:rPr lang="en-GB" sz="1200" i="0" kern="1200" baseline="30000" dirty="0" smtClean="0">
                <a:solidFill>
                  <a:srgbClr val="00B050"/>
                </a:solidFill>
                <a:effectLst/>
                <a:latin typeface="+mn-lt"/>
                <a:ea typeface="+mn-ea"/>
                <a:cs typeface="+mn-cs"/>
              </a:rPr>
              <a:t> [26] </a:t>
            </a:r>
            <a:r>
              <a:rPr lang="en-GB" sz="1200" b="1" kern="1200" baseline="0" dirty="0" smtClean="0">
                <a:solidFill>
                  <a:schemeClr val="tx1"/>
                </a:solidFill>
                <a:effectLst/>
                <a:latin typeface="+mn-lt"/>
                <a:ea typeface="+mn-ea"/>
                <a:cs typeface="+mn-cs"/>
              </a:rPr>
              <a:t>safeguards.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smtClean="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smtClean="0">
                <a:solidFill>
                  <a:schemeClr val="tx1"/>
                </a:solidFill>
                <a:latin typeface="+mn-lt"/>
                <a:ea typeface="+mn-ea"/>
                <a:cs typeface="+mn-cs"/>
              </a:rPr>
              <a:t>Safeguards are measures that “render possible”</a:t>
            </a:r>
            <a:r>
              <a:rPr lang="en-GB" sz="6500" kern="1200" baseline="30000" dirty="0" smtClean="0">
                <a:solidFill>
                  <a:schemeClr val="tx1"/>
                </a:solidFill>
                <a:latin typeface="+mn-lt"/>
                <a:ea typeface="+mn-ea"/>
                <a:cs typeface="+mn-cs"/>
              </a:rPr>
              <a:t>[27] </a:t>
            </a:r>
            <a:r>
              <a:rPr lang="en-GB" sz="6500" kern="1200" dirty="0" smtClean="0">
                <a:solidFill>
                  <a:schemeClr val="tx1"/>
                </a:solidFill>
                <a:latin typeface="+mn-lt"/>
                <a:ea typeface="+mn-ea"/>
                <a:cs typeface="+mn-cs"/>
              </a:rPr>
              <a:t>the respect of the right at stake</a:t>
            </a:r>
            <a:r>
              <a:rPr lang="en-GB" sz="6500" kern="1200" baseline="30000" dirty="0" smtClean="0">
                <a:solidFill>
                  <a:schemeClr val="tx1"/>
                </a:solidFill>
                <a:latin typeface="+mn-lt"/>
                <a:ea typeface="+mn-ea"/>
                <a:cs typeface="+mn-cs"/>
              </a:rPr>
              <a:t>[26 §55]</a:t>
            </a:r>
            <a:r>
              <a:rPr lang="en-GB" sz="6500" kern="1200" dirty="0" smtClean="0">
                <a:solidFill>
                  <a:schemeClr val="tx1"/>
                </a:solidFill>
                <a:latin typeface="+mn-lt"/>
                <a:ea typeface="+mn-ea"/>
                <a:cs typeface="+mn-cs"/>
              </a:rPr>
              <a:t>, and therefore which render possible the respect of proportionality – and more globally of all the requirements for limiting freedom, thus avoid arbitrary limitations</a:t>
            </a:r>
            <a:r>
              <a:rPr lang="en-GB" sz="6500" kern="1200" baseline="30000" dirty="0" smtClean="0">
                <a:solidFill>
                  <a:schemeClr val="tx1"/>
                </a:solidFill>
                <a:latin typeface="+mn-lt"/>
                <a:ea typeface="+mn-ea"/>
                <a:cs typeface="+mn-cs"/>
              </a:rPr>
              <a:t>[27]</a:t>
            </a:r>
            <a:r>
              <a:rPr lang="en-GB" sz="6500" kern="1200" dirty="0" smtClean="0">
                <a:solidFill>
                  <a:schemeClr val="tx1"/>
                </a:solidFill>
                <a:latin typeface="+mn-lt"/>
                <a:ea typeface="+mn-ea"/>
                <a:cs typeface="+mn-cs"/>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smtClean="0">
                <a:solidFill>
                  <a:schemeClr val="tx1"/>
                </a:solidFill>
                <a:latin typeface="+mn-lt"/>
                <a:ea typeface="+mn-ea"/>
                <a:cs typeface="+mn-cs"/>
              </a:rPr>
              <a:t>Safeguards might also be used in order to provide equivalent protection where the necessity test or the proportionality test present weaknesses, or where </a:t>
            </a:r>
            <a:r>
              <a:rPr lang="en-GB" sz="6500" dirty="0" smtClean="0"/>
              <a:t>guarantees provided for by generic law are impracticable in the specific circumstances</a:t>
            </a:r>
            <a:r>
              <a:rPr lang="en-GB" sz="6500" kern="1200" baseline="30000" dirty="0" smtClean="0">
                <a:solidFill>
                  <a:schemeClr val="tx1"/>
                </a:solidFill>
                <a:latin typeface="+mn-lt"/>
                <a:ea typeface="+mn-ea"/>
                <a:cs typeface="+mn-cs"/>
              </a:rPr>
              <a:t>[26 §55]</a:t>
            </a:r>
            <a:r>
              <a:rPr lang="en-GB" sz="6500" dirty="0" smtClean="0"/>
              <a:t>. For example, </a:t>
            </a:r>
            <a:r>
              <a:rPr lang="en-GB" sz="6500" baseline="0" dirty="0" smtClean="0"/>
              <a:t>law might prohibit </a:t>
            </a:r>
            <a:r>
              <a:rPr lang="en-GB" sz="6500" dirty="0" smtClean="0"/>
              <a:t>the collection and other processing of sensitive data (such as data relating to racial origin or religious convictions) if not absolutely necessary for the purposes of a particular inquiry (this prohibition is recommended by the CoE committee of Ministers in its recommendation 87 (15) relating to police files</a:t>
            </a:r>
            <a:r>
              <a:rPr lang="en-GB" sz="6500" kern="1200" baseline="30000" dirty="0" smtClean="0">
                <a:solidFill>
                  <a:schemeClr val="tx1"/>
                </a:solidFill>
                <a:latin typeface="+mn-lt"/>
                <a:ea typeface="+mn-ea"/>
                <a:cs typeface="+mn-cs"/>
              </a:rPr>
              <a:t>[28]</a:t>
            </a:r>
            <a:r>
              <a:rPr lang="en-GB" sz="6500" dirty="0" smtClean="0"/>
              <a:t>), but this is nearly impossible to respect where public data are automatically collected on social networks (since internet users often publish such kind of information, which might not be easily avoided by LEA</a:t>
            </a:r>
            <a:r>
              <a:rPr lang="en-GB" sz="6500" baseline="0" dirty="0" smtClean="0"/>
              <a:t> </a:t>
            </a:r>
            <a:r>
              <a:rPr lang="en-GB" sz="6500" dirty="0" smtClean="0"/>
              <a:t>automatic tools).</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smtClean="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en-GB" sz="6500" kern="1200" dirty="0" smtClean="0">
                <a:solidFill>
                  <a:schemeClr val="tx1"/>
                </a:solidFill>
                <a:latin typeface="+mn-lt"/>
                <a:ea typeface="+mn-ea"/>
                <a:cs typeface="+mn-cs"/>
              </a:rPr>
              <a:t>Safeguards consist essentially of two types of measures: (1) the setting of the boundaries of the interference (i.e., here, the power of procedure), which must be clearly indicated in the law (see slide</a:t>
            </a:r>
            <a:r>
              <a:rPr lang="en-GB" sz="6500" kern="1200" baseline="0" dirty="0" smtClean="0">
                <a:solidFill>
                  <a:schemeClr val="tx1"/>
                </a:solidFill>
                <a:latin typeface="+mn-lt"/>
                <a:ea typeface="+mn-ea"/>
                <a:cs typeface="+mn-cs"/>
              </a:rPr>
              <a:t> 29), </a:t>
            </a:r>
            <a:r>
              <a:rPr lang="en-GB" sz="6500" kern="1200" dirty="0" smtClean="0">
                <a:solidFill>
                  <a:schemeClr val="tx1"/>
                </a:solidFill>
                <a:latin typeface="+mn-lt"/>
                <a:ea typeface="+mn-ea"/>
                <a:cs typeface="+mn-cs"/>
              </a:rPr>
              <a:t>and (2) enforcement and control measures ensuring that these boundaries (and more generally the requirements of legitimate aim, necessity and proportionality) are respected.</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smtClean="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smtClean="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[26] </a:t>
            </a:r>
            <a:r>
              <a:rPr lang="en-GB" sz="1200" i="0" kern="1200" dirty="0" smtClean="0">
                <a:solidFill>
                  <a:schemeClr val="tx1"/>
                </a:solidFill>
                <a:effectLst/>
                <a:latin typeface="+mn-lt"/>
                <a:ea typeface="+mn-ea"/>
                <a:cs typeface="+mn-cs"/>
              </a:rPr>
              <a:t>ECtHR, case </a:t>
            </a:r>
            <a:r>
              <a:rPr lang="en-GB" sz="1200" b="0" kern="1200" dirty="0" smtClean="0">
                <a:solidFill>
                  <a:schemeClr val="tx1"/>
                </a:solidFill>
                <a:effectLst/>
                <a:latin typeface="+mn-lt"/>
                <a:ea typeface="+mn-ea"/>
                <a:cs typeface="+mn-cs"/>
              </a:rPr>
              <a:t>“</a:t>
            </a:r>
            <a:r>
              <a:rPr lang="en-GB" sz="1200" i="0" kern="1200" dirty="0" err="1" smtClean="0">
                <a:solidFill>
                  <a:schemeClr val="tx1"/>
                </a:solidFill>
                <a:effectLst/>
                <a:latin typeface="+mn-lt"/>
                <a:ea typeface="+mn-ea"/>
                <a:cs typeface="+mn-cs"/>
              </a:rPr>
              <a:t>Klass</a:t>
            </a:r>
            <a:r>
              <a:rPr lang="en-GB" sz="1200" kern="1200" dirty="0" smtClean="0">
                <a:solidFill>
                  <a:schemeClr val="tx1"/>
                </a:solidFill>
                <a:effectLst/>
                <a:latin typeface="+mn-lt"/>
                <a:ea typeface="+mn-ea"/>
                <a:cs typeface="+mn-cs"/>
              </a:rPr>
              <a:t> and others v. Germany”, application n° 5029/71, judgment of 6 September 1978, Series A, n° 28, §§ 50 </a:t>
            </a:r>
            <a:r>
              <a:rPr lang="en-GB" sz="1200" i="1" kern="1200" dirty="0" smtClean="0">
                <a:solidFill>
                  <a:schemeClr val="tx1"/>
                </a:solidFill>
                <a:effectLst/>
                <a:latin typeface="+mn-lt"/>
                <a:ea typeface="+mn-ea"/>
                <a:cs typeface="+mn-cs"/>
              </a:rPr>
              <a:t>et seq</a:t>
            </a:r>
            <a:r>
              <a:rPr lang="en-GB" sz="1200" kern="1200" dirty="0" smtClean="0">
                <a:solidFill>
                  <a:schemeClr val="tx1"/>
                </a:solidFill>
                <a:effectLst/>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smtClean="0">
                <a:solidFill>
                  <a:schemeClr val="tx1"/>
                </a:solidFill>
                <a:effectLst/>
                <a:latin typeface="+mn-lt"/>
                <a:ea typeface="+mn-ea"/>
                <a:cs typeface="+mn-cs"/>
              </a:rPr>
              <a:t>[27] </a:t>
            </a:r>
            <a:r>
              <a:rPr lang="en-GB" sz="1200" b="0" kern="1200" dirty="0" smtClean="0">
                <a:solidFill>
                  <a:schemeClr val="tx1"/>
                </a:solidFill>
                <a:effectLst/>
                <a:latin typeface="+mn-lt"/>
                <a:ea typeface="+mn-ea"/>
                <a:cs typeface="+mn-cs"/>
              </a:rPr>
              <a:t>See for example ECtHR, case of “</a:t>
            </a:r>
            <a:r>
              <a:rPr lang="en-GB" sz="1200" b="0" kern="1200" dirty="0" err="1" smtClean="0">
                <a:solidFill>
                  <a:schemeClr val="tx1"/>
                </a:solidFill>
                <a:effectLst/>
                <a:latin typeface="+mn-lt"/>
                <a:ea typeface="+mn-ea"/>
                <a:cs typeface="+mn-cs"/>
              </a:rPr>
              <a:t>Marckx</a:t>
            </a:r>
            <a:r>
              <a:rPr lang="en-GB" sz="1200" b="0" kern="1200" dirty="0" smtClean="0">
                <a:solidFill>
                  <a:schemeClr val="tx1"/>
                </a:solidFill>
                <a:effectLst/>
                <a:latin typeface="+mn-lt"/>
                <a:ea typeface="+mn-ea"/>
                <a:cs typeface="+mn-cs"/>
              </a:rPr>
              <a:t>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[28] </a:t>
            </a:r>
            <a:r>
              <a:rPr lang="en-GB" sz="1200" kern="1200" baseline="0" dirty="0" smtClean="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136</a:t>
            </a:fld>
            <a:endParaRPr lang="en-US">
              <a:cs typeface="Arial" charset="0"/>
            </a:endParaRPr>
          </a:p>
        </p:txBody>
      </p:sp>
    </p:spTree>
    <p:extLst>
      <p:ext uri="{BB962C8B-B14F-4D97-AF65-F5344CB8AC3E}">
        <p14:creationId xmlns:p14="http://schemas.microsoft.com/office/powerpoint/2010/main" val="10392309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2. Limited</a:t>
            </a:r>
            <a:r>
              <a:rPr lang="en-GB" sz="1200" b="1" kern="1200" baseline="0" dirty="0" smtClean="0">
                <a:solidFill>
                  <a:schemeClr val="tx1"/>
                </a:solidFill>
                <a:effectLst/>
                <a:latin typeface="+mn-lt"/>
                <a:ea typeface="+mn-ea"/>
                <a:cs typeface="+mn-cs"/>
              </a:rPr>
              <a:t> by appropriate safeguards (follow-up)</a:t>
            </a:r>
            <a:endParaRPr lang="en-GB" sz="1200" b="0" dirty="0" smtClean="0"/>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1"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(1) Limits must surround the interference and these limits or boundaries must be clearly detailed in legal provisions (as seen slide 29)</a:t>
            </a:r>
            <a:r>
              <a:rPr lang="en-GB" sz="1200" i="0" kern="1200" baseline="30000" dirty="0" smtClean="0">
                <a:solidFill>
                  <a:srgbClr val="00B050"/>
                </a:solidFill>
                <a:effectLst/>
                <a:latin typeface="+mn-lt"/>
                <a:ea typeface="+mn-ea"/>
                <a:cs typeface="+mn-cs"/>
              </a:rPr>
              <a:t>[26] [29]</a:t>
            </a:r>
            <a:r>
              <a:rPr lang="en-GB" sz="1200" kern="1200" dirty="0" smtClean="0">
                <a:solidFill>
                  <a:schemeClr val="tx1"/>
                </a:solidFill>
                <a:effectLst/>
                <a:latin typeface="+mn-lt"/>
                <a:ea typeface="+mn-ea"/>
                <a:cs typeface="+mn-cs"/>
              </a:rPr>
              <a:t>: there must be a clear indication, in the law, of the boundaries of the interference. These boundaries must</a:t>
            </a:r>
            <a:r>
              <a:rPr lang="en-GB" sz="1200" kern="1200" baseline="0" dirty="0" smtClean="0">
                <a:solidFill>
                  <a:schemeClr val="tx1"/>
                </a:solidFill>
                <a:effectLst/>
                <a:latin typeface="+mn-lt"/>
                <a:ea typeface="+mn-ea"/>
                <a:cs typeface="+mn-cs"/>
              </a:rPr>
              <a:t> include, inter alia (especially where the aim pursued is public security) </a:t>
            </a:r>
            <a:r>
              <a:rPr lang="en-GB" sz="1200" kern="1200" dirty="0" smtClean="0">
                <a:solidFill>
                  <a:schemeClr val="tx1"/>
                </a:solidFill>
                <a:effectLst/>
                <a:latin typeface="+mn-lt"/>
                <a:ea typeface="+mn-ea"/>
                <a:cs typeface="+mn-cs"/>
              </a:rPr>
              <a:t>the following:</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smtClean="0">
                <a:solidFill>
                  <a:schemeClr val="tx1"/>
                </a:solidFill>
                <a:effectLst/>
                <a:latin typeface="+mn-lt"/>
                <a:ea typeface="+mn-ea"/>
                <a:cs typeface="+mn-cs"/>
              </a:rPr>
              <a:t>The cases in which the measure can take place.</a:t>
            </a:r>
            <a:r>
              <a:rPr lang="en-GB" sz="1200" b="0" baseline="30000" dirty="0" smtClean="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dirty="0" smtClean="0"/>
              <a:t>The grounds required for ordering the measures that constitute the interference.</a:t>
            </a:r>
            <a:r>
              <a:rPr lang="en-GB" sz="1200" b="0" baseline="30000" dirty="0" smtClean="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smtClean="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smtClean="0">
                <a:solidFill>
                  <a:schemeClr val="tx1"/>
                </a:solidFill>
                <a:effectLst/>
                <a:latin typeface="+mn-lt"/>
                <a:ea typeface="+mn-ea"/>
                <a:cs typeface="+mn-cs"/>
              </a:rPr>
              <a:t>The length of the measure</a:t>
            </a:r>
            <a:r>
              <a:rPr lang="en-GB" sz="1200" b="0" baseline="30000" dirty="0" smtClean="0"/>
              <a:t>[25]</a:t>
            </a:r>
            <a:r>
              <a:rPr lang="en-GB" sz="1200" kern="1200" dirty="0" smtClean="0">
                <a:solidFill>
                  <a:schemeClr val="tx1"/>
                </a:solidFill>
                <a:effectLst/>
                <a:latin typeface="+mn-lt"/>
                <a:ea typeface="+mn-ea"/>
                <a:cs typeface="+mn-cs"/>
              </a:rPr>
              <a:t>: for example, time limits are required </a:t>
            </a:r>
            <a:r>
              <a:rPr lang="en-GB" sz="1200" kern="1200" baseline="0" dirty="0" smtClean="0">
                <a:solidFill>
                  <a:schemeClr val="tx1"/>
                </a:solidFill>
                <a:effectLst/>
                <a:latin typeface="+mn-lt"/>
                <a:ea typeface="+mn-ea"/>
                <a:cs typeface="+mn-cs"/>
              </a:rPr>
              <a:t>in article 16 of the Budapest Convention in relation to expedited preservation of computer data - see slide n°9 of the current lesson).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dirty="0" smtClean="0">
                <a:solidFill>
                  <a:schemeClr val="tx1"/>
                </a:solidFill>
                <a:effectLst/>
                <a:latin typeface="+mn-lt"/>
                <a:ea typeface="+mn-ea"/>
                <a:cs typeface="+mn-cs"/>
              </a:rPr>
              <a:t>The extent of LEAs' powers</a:t>
            </a:r>
            <a:r>
              <a:rPr lang="en-GB" sz="1200" i="0" kern="1200" baseline="30000" dirty="0" smtClean="0">
                <a:solidFill>
                  <a:srgbClr val="00B050"/>
                </a:solidFill>
                <a:effectLst/>
                <a:latin typeface="+mn-lt"/>
                <a:ea typeface="+mn-ea"/>
                <a:cs typeface="+mn-cs"/>
              </a:rPr>
              <a:t>[26] </a:t>
            </a:r>
            <a:r>
              <a:rPr lang="en-GB" sz="1200" i="0" kern="1200" baseline="0" dirty="0" smtClean="0">
                <a:solidFill>
                  <a:srgbClr val="00B050"/>
                </a:solidFill>
                <a:effectLst/>
                <a:latin typeface="+mn-lt"/>
                <a:ea typeface="+mn-ea"/>
                <a:cs typeface="+mn-cs"/>
              </a:rPr>
              <a:t>and manner of exercise:</a:t>
            </a:r>
            <a:r>
              <a:rPr lang="en-GB" sz="1200" i="0" kern="1200" baseline="30000" dirty="0" smtClean="0">
                <a:solidFill>
                  <a:srgbClr val="00B050"/>
                </a:solidFill>
                <a:effectLst/>
                <a:latin typeface="+mn-lt"/>
                <a:ea typeface="+mn-ea"/>
                <a:cs typeface="+mn-cs"/>
              </a:rPr>
              <a:t>[30] </a:t>
            </a:r>
            <a:r>
              <a:rPr lang="en-GB" sz="1200" kern="1200" dirty="0" smtClean="0">
                <a:solidFill>
                  <a:schemeClr val="tx1"/>
                </a:solidFill>
                <a:effectLst/>
                <a:latin typeface="+mn-lt"/>
                <a:ea typeface="+mn-ea"/>
                <a:cs typeface="+mn-cs"/>
              </a:rPr>
              <a:t>for example, production orders must </a:t>
            </a:r>
            <a:r>
              <a:rPr lang="en-GB" sz="1200" kern="1200" baseline="0" dirty="0" smtClean="0">
                <a:solidFill>
                  <a:schemeClr val="tx1"/>
                </a:solidFill>
                <a:effectLst/>
                <a:latin typeface="+mn-lt"/>
                <a:ea typeface="+mn-ea"/>
                <a:cs typeface="+mn-cs"/>
              </a:rPr>
              <a:t>specify the nature and extent of the required data according to article 18 of the Budapest Convention (see slide 11 of the current lesson), and the interception of communications is only allowed </a:t>
            </a:r>
            <a:r>
              <a:rPr lang="en-US" dirty="0" smtClean="0">
                <a:solidFill>
                  <a:srgbClr val="FF0000"/>
                </a:solidFill>
              </a:rPr>
              <a:t>by the terms of the Convention, in relation to a range of serious offences to be determined by national laws (see slide 21 </a:t>
            </a:r>
            <a:r>
              <a:rPr lang="en-GB" sz="1200" kern="1200" baseline="0" dirty="0" smtClean="0">
                <a:solidFill>
                  <a:schemeClr val="tx1"/>
                </a:solidFill>
                <a:effectLst/>
                <a:latin typeface="+mn-lt"/>
                <a:ea typeface="+mn-ea"/>
                <a:cs typeface="+mn-cs"/>
              </a:rPr>
              <a:t>of the current lesson</a:t>
            </a:r>
            <a:r>
              <a:rPr lang="en-US" dirty="0" smtClean="0">
                <a:solidFill>
                  <a:srgbClr val="FF0000"/>
                </a:solidFill>
              </a:rPr>
              <a:t>). A</a:t>
            </a:r>
            <a:r>
              <a:rPr lang="en-GB" sz="1200" kern="1200" baseline="0" dirty="0" err="1" smtClean="0">
                <a:solidFill>
                  <a:schemeClr val="tx1"/>
                </a:solidFill>
                <a:effectLst/>
                <a:latin typeface="+mn-lt"/>
                <a:ea typeface="+mn-ea"/>
                <a:cs typeface="+mn-cs"/>
              </a:rPr>
              <a:t>nother</a:t>
            </a:r>
            <a:r>
              <a:rPr lang="en-GB" sz="1200" kern="1200" baseline="0" dirty="0" smtClean="0">
                <a:solidFill>
                  <a:schemeClr val="tx1"/>
                </a:solidFill>
                <a:effectLst/>
                <a:latin typeface="+mn-lt"/>
                <a:ea typeface="+mn-ea"/>
                <a:cs typeface="+mn-cs"/>
              </a:rPr>
              <a:t> example is the requirement of an </a:t>
            </a:r>
            <a:r>
              <a:rPr lang="en-GB" sz="1200" kern="1200" dirty="0" smtClean="0">
                <a:solidFill>
                  <a:schemeClr val="tx1"/>
                </a:solidFill>
                <a:effectLst/>
                <a:latin typeface="+mn-lt"/>
                <a:ea typeface="+mn-ea"/>
                <a:cs typeface="+mn-cs"/>
              </a:rPr>
              <a:t>authorisation of an independent authority</a:t>
            </a:r>
            <a:r>
              <a:rPr lang="en-GB" sz="1200" i="0" kern="1200" baseline="30000" dirty="0" smtClean="0">
                <a:solidFill>
                  <a:srgbClr val="00B050"/>
                </a:solidFill>
                <a:effectLst/>
                <a:latin typeface="+mn-lt"/>
                <a:ea typeface="+mn-ea"/>
                <a:cs typeface="+mn-cs"/>
              </a:rPr>
              <a:t>[29]</a:t>
            </a:r>
            <a:r>
              <a:rPr lang="en-GB" sz="1200" kern="1200" dirty="0" smtClean="0">
                <a:solidFill>
                  <a:schemeClr val="tx1"/>
                </a:solidFill>
                <a:effectLst/>
                <a:latin typeface="+mn-lt"/>
                <a:ea typeface="+mn-ea"/>
                <a:cs typeface="+mn-cs"/>
              </a:rPr>
              <a:t>, which should in principle be a judge from the judiciary "</a:t>
            </a:r>
            <a:r>
              <a:rPr lang="en-GB" sz="1200" i="1" kern="1200" dirty="0" smtClean="0">
                <a:solidFill>
                  <a:schemeClr val="tx1"/>
                </a:solidFill>
                <a:effectLst/>
                <a:latin typeface="+mn-lt"/>
                <a:ea typeface="+mn-ea"/>
                <a:cs typeface="+mn-cs"/>
              </a:rPr>
              <a:t>at least in the last resort</a:t>
            </a:r>
            <a:r>
              <a:rPr lang="en-GB" sz="1200" kern="1200" dirty="0" smtClean="0">
                <a:solidFill>
                  <a:schemeClr val="tx1"/>
                </a:solidFill>
                <a:effectLst/>
                <a:latin typeface="+mn-lt"/>
                <a:ea typeface="+mn-ea"/>
                <a:cs typeface="+mn-cs"/>
              </a:rPr>
              <a:t>"</a:t>
            </a:r>
            <a:r>
              <a:rPr lang="en-GB" sz="1200" i="0" kern="1200" baseline="30000" dirty="0" smtClean="0">
                <a:solidFill>
                  <a:srgbClr val="00B050"/>
                </a:solidFill>
                <a:effectLst/>
                <a:latin typeface="+mn-lt"/>
                <a:ea typeface="+mn-ea"/>
                <a:cs typeface="+mn-cs"/>
              </a:rPr>
              <a:t>[26§55] </a:t>
            </a:r>
            <a:r>
              <a:rPr lang="en-GB" sz="1200" kern="1200" dirty="0" smtClean="0">
                <a:solidFill>
                  <a:schemeClr val="tx1"/>
                </a:solidFill>
                <a:effectLst/>
                <a:latin typeface="+mn-lt"/>
                <a:ea typeface="+mn-ea"/>
                <a:cs typeface="+mn-cs"/>
              </a:rPr>
              <a:t>(since </a:t>
            </a:r>
            <a:r>
              <a:rPr lang="en-GB" dirty="0" smtClean="0"/>
              <a:t>judicial control offers “the best guarantees of independence, impartiality and a proper procedure”</a:t>
            </a:r>
            <a:r>
              <a:rPr lang="en-GB" sz="1200" i="0" kern="1200" baseline="30000" dirty="0" smtClean="0">
                <a:solidFill>
                  <a:srgbClr val="00B050"/>
                </a:solidFill>
                <a:effectLst/>
                <a:latin typeface="+mn-lt"/>
                <a:ea typeface="+mn-ea"/>
                <a:cs typeface="+mn-cs"/>
              </a:rPr>
              <a:t>[26§55]</a:t>
            </a:r>
            <a:r>
              <a:rPr lang="en-GB" sz="1200" kern="1200" dirty="0" smtClean="0">
                <a:solidFill>
                  <a:schemeClr val="tx1"/>
                </a:solidFill>
                <a:effectLst/>
                <a:latin typeface="+mn-lt"/>
                <a:ea typeface="+mn-ea"/>
                <a:cs typeface="+mn-cs"/>
              </a:rPr>
              <a:t>), in fields "</a:t>
            </a:r>
            <a:r>
              <a:rPr lang="en-GB" sz="1200" i="1" kern="1200" dirty="0" smtClean="0">
                <a:solidFill>
                  <a:schemeClr val="tx1"/>
                </a:solidFill>
                <a:effectLst/>
                <a:latin typeface="+mn-lt"/>
                <a:ea typeface="+mn-ea"/>
                <a:cs typeface="+mn-cs"/>
              </a:rPr>
              <a:t>where abuse is potentially so easy in individual cases and would have (…) harmful consequences for democratic society as a whole</a:t>
            </a:r>
            <a:r>
              <a:rPr lang="en-GB" sz="1200" kern="1200" dirty="0" smtClean="0">
                <a:solidFill>
                  <a:schemeClr val="tx1"/>
                </a:solidFill>
                <a:effectLst/>
                <a:latin typeface="+mn-lt"/>
                <a:ea typeface="+mn-ea"/>
                <a:cs typeface="+mn-cs"/>
              </a:rPr>
              <a:t>"</a:t>
            </a:r>
            <a:r>
              <a:rPr lang="en-GB" sz="1200" i="0" kern="1200" baseline="30000" dirty="0" smtClean="0">
                <a:solidFill>
                  <a:srgbClr val="00B050"/>
                </a:solidFill>
                <a:effectLst/>
                <a:latin typeface="+mn-lt"/>
                <a:ea typeface="+mn-ea"/>
                <a:cs typeface="+mn-cs"/>
              </a:rPr>
              <a:t>[26] </a:t>
            </a:r>
            <a:r>
              <a:rPr lang="en-GB" sz="1200" kern="1200" dirty="0" smtClean="0">
                <a:solidFill>
                  <a:schemeClr val="tx1"/>
                </a:solidFill>
                <a:effectLst/>
                <a:latin typeface="+mn-lt"/>
                <a:ea typeface="+mn-ea"/>
                <a:cs typeface="+mn-cs"/>
              </a:rPr>
              <a:t>(which is generally the case when the interference is organised for police purposes</a:t>
            </a:r>
            <a:r>
              <a:rPr lang="en-GB" sz="1200" kern="1200" baseline="0" dirty="0" smtClean="0">
                <a:solidFill>
                  <a:schemeClr val="tx1"/>
                </a:solidFill>
                <a:effectLst/>
                <a:latin typeface="+mn-lt"/>
                <a:ea typeface="+mn-ea"/>
                <a:cs typeface="+mn-cs"/>
              </a:rPr>
              <a:t>).</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smtClean="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en-GB" sz="1200" kern="1200" baseline="0" dirty="0" smtClean="0">
                <a:solidFill>
                  <a:schemeClr val="tx1"/>
                </a:solidFill>
                <a:effectLst/>
                <a:latin typeface="+mn-lt"/>
                <a:ea typeface="+mn-ea"/>
                <a:cs typeface="+mn-cs"/>
              </a:rPr>
              <a:t>The impact of the measure can also be here mitigated: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smtClean="0">
                <a:solidFill>
                  <a:schemeClr val="tx1"/>
                </a:solidFill>
                <a:effectLst/>
                <a:latin typeface="+mn-lt"/>
                <a:ea typeface="+mn-ea"/>
                <a:cs typeface="+mn-cs"/>
              </a:rPr>
              <a:t>For example, a safeguard to be implemented could be the search for other evidences than electronic ones, or at least for electronic evidence having different sources. Indeed, the criminal conviction of a person on the solely basis of a personal data automated processing could appear disproportionate, given the ease to create such evidence in order to prejudice someone. Moreover, where it applies, the EU legislation relating to the protection of personal data prohibits as a principle the taking of a decision which produces legal effects concerning a person or which similarly significantly affect him or her and which is based solely on automated processing of data, including profiling (art. 22 of the General Data Protection Regulation applicable from 2018; art. 15 of the former Directive 95/46/EC  in slightly restrictive terms; the modernisation proposals of the Council of Europe Data Protection Convention (Convention 108), adopted on 30th November 2012, also contains a similar principle).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1200" kern="1200" baseline="0" dirty="0" smtClean="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smtClean="0">
                <a:solidFill>
                  <a:schemeClr val="tx1"/>
                </a:solidFill>
                <a:effectLst/>
                <a:latin typeface="+mn-lt"/>
                <a:ea typeface="+mn-ea"/>
                <a:cs typeface="+mn-cs"/>
              </a:rPr>
              <a:t>Once the impacts </a:t>
            </a:r>
            <a:r>
              <a:rPr lang="en-GB" baseline="0" dirty="0" smtClean="0"/>
              <a:t>of the interference (in other words the power or procedure)</a:t>
            </a:r>
            <a:r>
              <a:rPr lang="en-GB" sz="1200" kern="1200" baseline="0" dirty="0" smtClean="0">
                <a:solidFill>
                  <a:schemeClr val="tx1"/>
                </a:solidFill>
                <a:effectLst/>
                <a:latin typeface="+mn-lt"/>
                <a:ea typeface="+mn-ea"/>
                <a:cs typeface="+mn-cs"/>
              </a:rPr>
              <a:t> on the core fundamental rights are secured (which means the impact on rights ensuring </a:t>
            </a:r>
            <a:r>
              <a:rPr lang="en-GB" dirty="0" smtClean="0"/>
              <a:t>the sound administration of justice and other public interests,</a:t>
            </a:r>
            <a:r>
              <a:rPr lang="en-GB" baseline="0" dirty="0" smtClean="0"/>
              <a:t> such as </a:t>
            </a:r>
            <a:r>
              <a:rPr lang="en-GB" dirty="0" smtClean="0"/>
              <a:t>public safety and public health,</a:t>
            </a:r>
            <a:r>
              <a:rPr lang="en-GB" baseline="0" dirty="0" smtClean="0"/>
              <a:t> victim interests and the respect for private life),</a:t>
            </a:r>
            <a:r>
              <a:rPr lang="en-GB" sz="1200" kern="1200" baseline="0" dirty="0" smtClean="0">
                <a:solidFill>
                  <a:schemeClr val="tx1"/>
                </a:solidFill>
                <a:effectLst/>
                <a:latin typeface="+mn-lt"/>
                <a:ea typeface="+mn-ea"/>
                <a:cs typeface="+mn-cs"/>
              </a:rPr>
              <a:t> impacts on the rights of other parties should also be mitigated i</a:t>
            </a:r>
            <a:r>
              <a:rPr lang="en-GB" dirty="0" smtClean="0"/>
              <a:t>n the extent that this latter mitigation is compatible with the safeguard of these public</a:t>
            </a:r>
            <a:r>
              <a:rPr lang="en-GB" baseline="0" dirty="0" smtClean="0"/>
              <a:t> interests. This second category of rights and interests include the right to non disruption of consumer services, protection from liability for disclosure or facilitating disclosure under chapter II of the Budapest Convention (regulating substantive and procedural measures to be taken at the national level) and </a:t>
            </a:r>
            <a:r>
              <a:rPr lang="en-GB" dirty="0" smtClean="0"/>
              <a:t>protection of proprietary interests </a:t>
            </a:r>
            <a:r>
              <a:rPr lang="en-GB" baseline="0" dirty="0" smtClean="0"/>
              <a:t>(see </a:t>
            </a:r>
            <a:r>
              <a:rPr lang="en-GB" dirty="0" smtClean="0"/>
              <a:t>the explanatory report to the Convention on cybercrime, §</a:t>
            </a:r>
            <a:r>
              <a:rPr lang="en-GB" baseline="0" dirty="0" smtClean="0"/>
              <a:t> 148 - </a:t>
            </a:r>
            <a:r>
              <a:rPr lang="en-GB" baseline="30000" dirty="0" smtClean="0"/>
              <a:t>[1] </a:t>
            </a:r>
            <a:r>
              <a:rPr lang="en-GB" baseline="0" dirty="0" smtClean="0"/>
              <a:t>and slide 25 of the current lesson)</a:t>
            </a:r>
            <a:r>
              <a:rPr lang="en-GB" dirty="0" smtClean="0"/>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dirty="0" smtClean="0"/>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0" dirty="0" smtClean="0">
                <a:solidFill>
                  <a:schemeClr val="tx1"/>
                </a:solidFill>
                <a:effectLst/>
                <a:latin typeface="+mn-lt"/>
                <a:ea typeface="+mn-ea"/>
                <a:cs typeface="+mn-cs"/>
              </a:rPr>
              <a:t>- In addition, in relation with personal data collection, Rec (87) of the Committee of ministers of the Council of Europe regulating the use of personal data in the police sector might be to consider in determining crucial safeguards to be implemented. </a:t>
            </a:r>
            <a:r>
              <a:rPr lang="en-GB" sz="1200" baseline="30000" dirty="0" smtClean="0"/>
              <a:t>[28]</a:t>
            </a: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smtClean="0">
                <a:solidFill>
                  <a:schemeClr val="tx1"/>
                </a:solidFill>
                <a:effectLst/>
                <a:latin typeface="+mn-lt"/>
                <a:ea typeface="+mn-ea"/>
                <a:cs typeface="+mn-cs"/>
              </a:rPr>
              <a:t>References:</a:t>
            </a: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[26] </a:t>
            </a:r>
            <a:r>
              <a:rPr lang="en-GB" sz="1200" i="0" kern="1200" dirty="0" smtClean="0">
                <a:solidFill>
                  <a:schemeClr val="tx1"/>
                </a:solidFill>
                <a:effectLst/>
                <a:latin typeface="+mn-lt"/>
                <a:ea typeface="+mn-ea"/>
                <a:cs typeface="+mn-cs"/>
              </a:rPr>
              <a:t>ECtHR, case “</a:t>
            </a:r>
            <a:r>
              <a:rPr lang="en-GB" sz="1200" kern="1200" dirty="0" err="1" smtClean="0">
                <a:solidFill>
                  <a:schemeClr val="tx1"/>
                </a:solidFill>
                <a:effectLst/>
                <a:latin typeface="+mn-lt"/>
                <a:ea typeface="+mn-ea"/>
                <a:cs typeface="+mn-cs"/>
              </a:rPr>
              <a:t>Klass</a:t>
            </a:r>
            <a:r>
              <a:rPr lang="en-GB" sz="1200" kern="1200" dirty="0" smtClean="0">
                <a:solidFill>
                  <a:schemeClr val="tx1"/>
                </a:solidFill>
                <a:effectLst/>
                <a:latin typeface="+mn-lt"/>
                <a:ea typeface="+mn-ea"/>
                <a:cs typeface="+mn-cs"/>
              </a:rPr>
              <a:t>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smtClean="0">
                <a:solidFill>
                  <a:schemeClr val="tx1"/>
                </a:solidFill>
                <a:effectLst/>
                <a:latin typeface="+mn-lt"/>
                <a:ea typeface="+mn-ea"/>
                <a:cs typeface="+mn-cs"/>
              </a:rPr>
              <a:t>[27] </a:t>
            </a:r>
            <a:r>
              <a:rPr lang="en-GB" sz="1200" b="0" kern="1200" dirty="0" smtClean="0">
                <a:solidFill>
                  <a:schemeClr val="tx1"/>
                </a:solidFill>
                <a:effectLst/>
                <a:latin typeface="+mn-lt"/>
                <a:ea typeface="+mn-ea"/>
                <a:cs typeface="+mn-cs"/>
              </a:rPr>
              <a:t>See for example ECtHR, case of “</a:t>
            </a:r>
            <a:r>
              <a:rPr lang="en-GB" sz="1200" b="0" kern="1200" dirty="0" err="1" smtClean="0">
                <a:solidFill>
                  <a:schemeClr val="tx1"/>
                </a:solidFill>
                <a:effectLst/>
                <a:latin typeface="+mn-lt"/>
                <a:ea typeface="+mn-ea"/>
                <a:cs typeface="+mn-cs"/>
              </a:rPr>
              <a:t>Marckx</a:t>
            </a:r>
            <a:r>
              <a:rPr lang="en-GB" sz="1200" b="0" kern="1200" dirty="0" smtClean="0">
                <a:solidFill>
                  <a:schemeClr val="tx1"/>
                </a:solidFill>
                <a:effectLst/>
                <a:latin typeface="+mn-lt"/>
                <a:ea typeface="+mn-ea"/>
                <a:cs typeface="+mn-cs"/>
              </a:rPr>
              <a:t>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[28] </a:t>
            </a:r>
            <a:r>
              <a:rPr lang="en-GB" sz="1200" kern="1200" baseline="0" dirty="0" smtClean="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[29] </a:t>
            </a:r>
            <a:r>
              <a:rPr lang="en-GB" sz="1200" kern="1200" dirty="0" smtClean="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[30] </a:t>
            </a:r>
            <a:r>
              <a:rPr lang="en-GB" sz="1200" kern="1200" dirty="0" smtClean="0">
                <a:solidFill>
                  <a:schemeClr val="tx1"/>
                </a:solidFill>
                <a:effectLst/>
                <a:latin typeface="+mn-lt"/>
                <a:ea typeface="+mn-ea"/>
                <a:cs typeface="+mn-cs"/>
              </a:rPr>
              <a:t>ECtHR, case “L.H. v. Latvia”,</a:t>
            </a:r>
            <a:r>
              <a:rPr lang="en-GB" sz="1200" kern="1200" baseline="0" dirty="0" smtClean="0">
                <a:solidFill>
                  <a:schemeClr val="tx1"/>
                </a:solidFill>
                <a:effectLst/>
                <a:latin typeface="+mn-lt"/>
                <a:ea typeface="+mn-ea"/>
                <a:cs typeface="+mn-cs"/>
              </a:rPr>
              <a:t> application n° </a:t>
            </a:r>
            <a:r>
              <a:rPr lang="en-GB" sz="1200" kern="1200" dirty="0" smtClean="0">
                <a:solidFill>
                  <a:schemeClr val="tx1"/>
                </a:solidFill>
                <a:effectLst/>
                <a:latin typeface="+mn-lt"/>
                <a:ea typeface="+mn-ea"/>
                <a:cs typeface="+mn-cs"/>
              </a:rPr>
              <a:t>52019/07) 29 April 2014; see also “Kennedy v. the United Kingdom”, application n° 26839/05,</a:t>
            </a:r>
            <a:r>
              <a:rPr lang="en-GB" sz="1200" kern="1200" baseline="0" dirty="0" smtClean="0">
                <a:solidFill>
                  <a:schemeClr val="tx1"/>
                </a:solidFill>
                <a:effectLst/>
                <a:latin typeface="+mn-lt"/>
                <a:ea typeface="+mn-ea"/>
                <a:cs typeface="+mn-cs"/>
              </a:rPr>
              <a:t> </a:t>
            </a:r>
            <a:r>
              <a:rPr lang="en-GB" dirty="0" smtClean="0"/>
              <a:t>18 May 2010 </a:t>
            </a:r>
            <a:r>
              <a:rPr lang="en-GB" sz="1200" kern="1200" dirty="0" smtClean="0">
                <a:solidFill>
                  <a:schemeClr val="tx1"/>
                </a:solidFill>
                <a:effectLst/>
                <a:latin typeface="+mn-lt"/>
                <a:ea typeface="+mn-ea"/>
                <a:cs typeface="+mn-cs"/>
              </a:rPr>
              <a:t>(final 18 August 2010)</a:t>
            </a:r>
            <a:r>
              <a:rPr lang="en-GB" dirty="0" smtClean="0"/>
              <a:t>, especially</a:t>
            </a:r>
            <a:r>
              <a:rPr lang="en-GB" baseline="0" dirty="0" smtClean="0"/>
              <a:t> § 163.</a:t>
            </a: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eaLnBrk="1" hangingPunct="1">
              <a:spcBef>
                <a:spcPct val="0"/>
              </a:spcBef>
            </a:pPr>
            <a:endParaRPr lang="en-GB"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137</a:t>
            </a:fld>
            <a:endParaRPr lang="en-US">
              <a:cs typeface="Arial" charset="0"/>
            </a:endParaRPr>
          </a:p>
        </p:txBody>
      </p:sp>
    </p:spTree>
    <p:extLst>
      <p:ext uri="{BB962C8B-B14F-4D97-AF65-F5344CB8AC3E}">
        <p14:creationId xmlns:p14="http://schemas.microsoft.com/office/powerpoint/2010/main" val="80197128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(4) Limited</a:t>
            </a:r>
            <a:r>
              <a:rPr lang="en-GB" sz="1200" b="1" kern="1200" baseline="0" dirty="0" smtClean="0">
                <a:solidFill>
                  <a:schemeClr val="tx1"/>
                </a:solidFill>
                <a:effectLst/>
                <a:latin typeface="+mn-lt"/>
                <a:ea typeface="+mn-ea"/>
                <a:cs typeface="+mn-cs"/>
              </a:rPr>
              <a:t> by appropriate safeguards (follow-up)</a:t>
            </a:r>
            <a:endParaRPr lang="en-GB" sz="1200" b="0"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1" kern="1200" dirty="0" smtClean="0">
                <a:solidFill>
                  <a:schemeClr val="tx1"/>
                </a:solidFill>
                <a:effectLst/>
                <a:latin typeface="+mn-lt"/>
                <a:ea typeface="+mn-ea"/>
                <a:cs typeface="+mn-cs"/>
              </a:rPr>
              <a:t>2.</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E</a:t>
            </a:r>
            <a:r>
              <a:rPr lang="en-GB" sz="1200" b="1" dirty="0" smtClean="0"/>
              <a:t>nforcement and control measures ensuring that boundaries (and more generally</a:t>
            </a:r>
            <a:r>
              <a:rPr lang="en-GB" sz="1200" b="1" baseline="0" dirty="0" smtClean="0"/>
              <a:t> </a:t>
            </a:r>
            <a:r>
              <a:rPr lang="en-GB" sz="1200" b="1" kern="1200" dirty="0" smtClean="0">
                <a:solidFill>
                  <a:schemeClr val="tx1"/>
                </a:solidFill>
                <a:latin typeface="+mn-lt"/>
                <a:ea typeface="+mn-ea"/>
                <a:cs typeface="+mn-cs"/>
              </a:rPr>
              <a:t>the requirements of legitimate aim, necessity and proportionality</a:t>
            </a:r>
            <a:r>
              <a:rPr lang="en-GB" sz="1200" b="1" baseline="0" dirty="0" smtClean="0"/>
              <a:t>) </a:t>
            </a:r>
            <a:r>
              <a:rPr lang="en-GB" sz="1200" b="1" dirty="0" smtClean="0"/>
              <a:t>are respected</a:t>
            </a:r>
            <a:r>
              <a:rPr lang="en-GB" sz="1200" b="0" dirty="0" smtClean="0"/>
              <a:t>.</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0" kern="1200" dirty="0" smtClean="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Safeguards must also include the way the respect of the boundaries of the interference will be enforced and controlled. M</a:t>
            </a:r>
            <a:r>
              <a:rPr lang="en-GB" sz="1200" b="0" baseline="0" dirty="0" smtClean="0"/>
              <a:t>easures might be:</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smtClean="0"/>
              <a:t>Of a technical nature: for example, </a:t>
            </a:r>
            <a:r>
              <a:rPr lang="en-GB" sz="1200" dirty="0" smtClean="0"/>
              <a:t>record of access or of operations </a:t>
            </a:r>
            <a:r>
              <a:rPr lang="en-GB" sz="1200" baseline="30000" dirty="0" smtClean="0"/>
              <a:t>[31, 32]</a:t>
            </a:r>
            <a:r>
              <a:rPr lang="en-GB" sz="1200" dirty="0" smtClean="0"/>
              <a:t>; </a:t>
            </a:r>
            <a:r>
              <a:rPr lang="en-GB" sz="1200" b="0" baseline="0" dirty="0" smtClean="0"/>
              <a:t>automatic deletion after </a:t>
            </a:r>
            <a:r>
              <a:rPr lang="en-GB" sz="1200" kern="1200" dirty="0" smtClean="0">
                <a:solidFill>
                  <a:schemeClr val="tx1"/>
                </a:solidFill>
                <a:effectLst/>
                <a:latin typeface="+mn-lt"/>
                <a:ea typeface="+mn-ea"/>
                <a:cs typeface="+mn-cs"/>
              </a:rPr>
              <a:t>a certain period of time</a:t>
            </a:r>
            <a:r>
              <a:rPr lang="en-GB" sz="1200" i="0" kern="1200" baseline="30000" dirty="0" smtClean="0">
                <a:solidFill>
                  <a:srgbClr val="00B050"/>
                </a:solidFill>
                <a:effectLst/>
                <a:latin typeface="+mn-lt"/>
                <a:ea typeface="+mn-ea"/>
                <a:cs typeface="+mn-cs"/>
              </a:rPr>
              <a:t>[26]</a:t>
            </a:r>
            <a:r>
              <a:rPr lang="en-GB" sz="1200" b="0" baseline="0" dirty="0" smtClean="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smtClean="0"/>
              <a:t>Organisational: it may include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smtClean="0"/>
              <a:t>to set up a specific organisation and to attribute appropriate human and technical resources in order to implement and control the implementation of safeguards. F</a:t>
            </a:r>
            <a:r>
              <a:rPr lang="en-GB" sz="1200" dirty="0" smtClean="0"/>
              <a:t>or example, deletion procedures should be set up for data that are not useful anymore or not related to the case</a:t>
            </a:r>
            <a:r>
              <a:rPr lang="en-GB" sz="1200" baseline="30000" dirty="0" smtClean="0"/>
              <a:t>[31)</a:t>
            </a:r>
            <a:r>
              <a:rPr lang="en-GB" sz="1200" baseline="0" dirty="0" smtClean="0"/>
              <a:t>.</a:t>
            </a:r>
            <a:endParaRPr lang="en-GB" sz="1200" b="0" baseline="0" dirty="0" smtClean="0"/>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smtClean="0"/>
              <a:t>It might also imply an affective control of </a:t>
            </a:r>
            <a:r>
              <a:rPr lang="en-GB" sz="1200" kern="1200" dirty="0" smtClean="0">
                <a:solidFill>
                  <a:schemeClr val="tx1"/>
                </a:solidFill>
                <a:effectLst/>
                <a:latin typeface="+mn-lt"/>
                <a:ea typeface="+mn-ea"/>
                <a:cs typeface="+mn-cs"/>
              </a:rPr>
              <a:t>an independent authority</a:t>
            </a:r>
            <a:r>
              <a:rPr lang="en-GB" sz="1200" i="0" kern="1200" baseline="30000" dirty="0" smtClean="0">
                <a:solidFill>
                  <a:srgbClr val="00B050"/>
                </a:solidFill>
                <a:effectLst/>
                <a:latin typeface="+mn-lt"/>
                <a:ea typeface="+mn-ea"/>
                <a:cs typeface="+mn-cs"/>
              </a:rPr>
              <a:t>[29]</a:t>
            </a:r>
            <a:r>
              <a:rPr lang="en-GB" sz="1200" kern="1200" dirty="0" smtClean="0">
                <a:solidFill>
                  <a:schemeClr val="tx1"/>
                </a:solidFill>
                <a:effectLst/>
                <a:latin typeface="+mn-lt"/>
                <a:ea typeface="+mn-ea"/>
                <a:cs typeface="+mn-cs"/>
              </a:rPr>
              <a:t>, which should in principle be a judge from the judiciary, at least in the last resort </a:t>
            </a:r>
            <a:r>
              <a:rPr lang="en-GB" sz="1200" kern="1200" baseline="30000" dirty="0" smtClean="0">
                <a:solidFill>
                  <a:schemeClr val="tx1"/>
                </a:solidFill>
                <a:effectLst/>
                <a:latin typeface="+mn-lt"/>
                <a:ea typeface="+mn-ea"/>
                <a:cs typeface="+mn-cs"/>
              </a:rPr>
              <a:t>[26§55] </a:t>
            </a:r>
            <a:r>
              <a:rPr lang="en-GB" sz="1200" kern="1200" baseline="0" dirty="0" smtClean="0">
                <a:solidFill>
                  <a:schemeClr val="tx1"/>
                </a:solidFill>
                <a:effectLst/>
                <a:latin typeface="+mn-lt"/>
                <a:ea typeface="+mn-ea"/>
                <a:cs typeface="+mn-cs"/>
              </a:rPr>
              <a:t>in case the measure is intrusive (see previous slide). This might imply to review, at the State level, the judicial organisation in order to ensure the possibility of such supervision.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en-GB" sz="1200" kern="1200" baseline="0" dirty="0" smtClean="0">
                <a:solidFill>
                  <a:schemeClr val="tx1"/>
                </a:solidFill>
                <a:effectLst/>
                <a:latin typeface="+mn-lt"/>
                <a:ea typeface="+mn-ea"/>
                <a:cs typeface="+mn-cs"/>
              </a:rPr>
              <a:t>Among organisational safeguards also lie the </a:t>
            </a:r>
            <a:r>
              <a:rPr lang="en-GB" sz="1200" b="0" baseline="0" dirty="0" smtClean="0"/>
              <a:t>rights of access and verification granted to concerned individuals </a:t>
            </a:r>
            <a:r>
              <a:rPr lang="en-GB" sz="1200" b="0" baseline="30000" dirty="0" smtClean="0"/>
              <a:t>[29] [33]</a:t>
            </a:r>
            <a:r>
              <a:rPr lang="en-GB" sz="1200" b="0" baseline="0" dirty="0" smtClean="0"/>
              <a:t>, and the clarification of the procedure to be followed to exercise these rights </a:t>
            </a:r>
            <a:r>
              <a:rPr lang="en-GB" sz="1200" b="0" baseline="30000" dirty="0" smtClean="0"/>
              <a:t>[34] [26§55]</a:t>
            </a:r>
            <a:r>
              <a:rPr lang="en-GB" sz="1200" b="0" baseline="0" dirty="0" smtClean="0"/>
              <a:t>, including a right of appeal when the right of access is denied </a:t>
            </a:r>
            <a:r>
              <a:rPr lang="en-GB" sz="1200" b="0" baseline="30000" dirty="0" smtClean="0"/>
              <a:t>[34] [26§56]</a:t>
            </a:r>
            <a:r>
              <a:rPr lang="en-GB" sz="1200" b="0" baseline="0" dirty="0" smtClean="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en-GB" sz="1200" b="0" baseline="0" dirty="0" smtClean="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en-GB" sz="1200" b="0" baseline="0" dirty="0" smtClean="0"/>
              <a:t>Financial: financial resources dedicated to the implementation and application of safeguards should be adequately provisioned.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i="1" kern="1200" dirty="0" smtClean="0">
                <a:solidFill>
                  <a:schemeClr val="tx1"/>
                </a:solidFill>
                <a:effectLst/>
                <a:latin typeface="+mn-lt"/>
                <a:ea typeface="+mn-ea"/>
                <a:cs typeface="+mn-cs"/>
              </a:rPr>
              <a:t>References: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smtClean="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[26] </a:t>
            </a:r>
            <a:r>
              <a:rPr lang="en-GB" sz="1200" i="0" kern="1200" dirty="0" smtClean="0">
                <a:solidFill>
                  <a:schemeClr val="tx1"/>
                </a:solidFill>
                <a:effectLst/>
                <a:latin typeface="+mn-lt"/>
                <a:ea typeface="+mn-ea"/>
                <a:cs typeface="+mn-cs"/>
              </a:rPr>
              <a:t>ECtHR, case </a:t>
            </a:r>
            <a:r>
              <a:rPr lang="en-GB" sz="1200" i="1" kern="1200" dirty="0" smtClean="0">
                <a:solidFill>
                  <a:schemeClr val="tx1"/>
                </a:solidFill>
                <a:effectLst/>
                <a:latin typeface="+mn-lt"/>
                <a:ea typeface="+mn-ea"/>
                <a:cs typeface="+mn-cs"/>
              </a:rPr>
              <a:t>“</a:t>
            </a:r>
            <a:r>
              <a:rPr lang="en-GB" sz="1200" kern="1200" dirty="0" err="1" smtClean="0">
                <a:solidFill>
                  <a:schemeClr val="tx1"/>
                </a:solidFill>
                <a:effectLst/>
                <a:latin typeface="+mn-lt"/>
                <a:ea typeface="+mn-ea"/>
                <a:cs typeface="+mn-cs"/>
              </a:rPr>
              <a:t>Klass</a:t>
            </a:r>
            <a:r>
              <a:rPr lang="en-GB" sz="1200" kern="1200" dirty="0" smtClean="0">
                <a:solidFill>
                  <a:schemeClr val="tx1"/>
                </a:solidFill>
                <a:effectLst/>
                <a:latin typeface="+mn-lt"/>
                <a:ea typeface="+mn-ea"/>
                <a:cs typeface="+mn-cs"/>
              </a:rPr>
              <a:t> and others v. Germany”, application n° 5029/71, judgment of 6 September 1978, Series A, n° 28, §§ 50 et seq.</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b="0" kern="1200" baseline="30000" dirty="0" smtClean="0">
                <a:solidFill>
                  <a:schemeClr val="tx1"/>
                </a:solidFill>
                <a:effectLst/>
                <a:latin typeface="+mn-lt"/>
                <a:ea typeface="+mn-ea"/>
                <a:cs typeface="+mn-cs"/>
              </a:rPr>
              <a:t>[27] </a:t>
            </a:r>
            <a:r>
              <a:rPr lang="en-GB" sz="1200" b="0" kern="1200" dirty="0" smtClean="0">
                <a:solidFill>
                  <a:schemeClr val="tx1"/>
                </a:solidFill>
                <a:effectLst/>
                <a:latin typeface="+mn-lt"/>
                <a:ea typeface="+mn-ea"/>
                <a:cs typeface="+mn-cs"/>
              </a:rPr>
              <a:t>See for example ECtHR, case of “</a:t>
            </a:r>
            <a:r>
              <a:rPr lang="en-GB" sz="1200" b="0" kern="1200" dirty="0" err="1" smtClean="0">
                <a:solidFill>
                  <a:schemeClr val="tx1"/>
                </a:solidFill>
                <a:effectLst/>
                <a:latin typeface="+mn-lt"/>
                <a:ea typeface="+mn-ea"/>
                <a:cs typeface="+mn-cs"/>
              </a:rPr>
              <a:t>Marckx</a:t>
            </a:r>
            <a:r>
              <a:rPr lang="en-GB" sz="1200" b="0" kern="1200" dirty="0" smtClean="0">
                <a:solidFill>
                  <a:schemeClr val="tx1"/>
                </a:solidFill>
                <a:effectLst/>
                <a:latin typeface="+mn-lt"/>
                <a:ea typeface="+mn-ea"/>
                <a:cs typeface="+mn-cs"/>
              </a:rPr>
              <a:t> v. Belgium”, Application n° 6833/74, 13 June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[28] </a:t>
            </a:r>
            <a:r>
              <a:rPr lang="en-GB" sz="1200" kern="1200" baseline="0" dirty="0" smtClean="0">
                <a:solidFill>
                  <a:schemeClr val="tx1"/>
                </a:solidFill>
                <a:effectLst/>
                <a:latin typeface="+mn-lt"/>
                <a:ea typeface="+mn-ea"/>
                <a:cs typeface="+mn-cs"/>
              </a:rPr>
              <a:t>Rec (87)15 of the Committee of ministers of the Council of Europe regulating the use of personal data in the police sector, https://search.coe.int/cm/Pages/result_details.aspx?ObjectID=09000016804e7a3c  (last accessed on 5 January 2017). </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[29] </a:t>
            </a:r>
            <a:r>
              <a:rPr lang="en-GB" sz="1200" kern="1200" dirty="0" smtClean="0">
                <a:solidFill>
                  <a:schemeClr val="tx1"/>
                </a:solidFill>
                <a:effectLst/>
                <a:latin typeface="+mn-lt"/>
                <a:ea typeface="+mn-ea"/>
                <a:cs typeface="+mn-cs"/>
              </a:rPr>
              <a:t>Article 29 Data Protection Working Party, Opinion 01/2014 on the application of necessity and proportionality concepts and data protection within the law enforcement sector (WP 211),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baseline="30000" dirty="0" smtClean="0">
                <a:solidFill>
                  <a:schemeClr val="tx1"/>
                </a:solidFill>
                <a:effectLst/>
                <a:latin typeface="+mn-lt"/>
                <a:ea typeface="+mn-ea"/>
                <a:cs typeface="+mn-cs"/>
              </a:rPr>
              <a:t>[30] </a:t>
            </a:r>
            <a:r>
              <a:rPr lang="en-GB" sz="1200" kern="1200" baseline="0" dirty="0" smtClean="0">
                <a:solidFill>
                  <a:schemeClr val="tx1"/>
                </a:solidFill>
                <a:effectLst/>
                <a:latin typeface="+mn-lt"/>
                <a:ea typeface="+mn-ea"/>
                <a:cs typeface="+mn-cs"/>
              </a:rPr>
              <a:t>ECtHR, case “</a:t>
            </a:r>
            <a:r>
              <a:rPr lang="en-GB" sz="1200" kern="1200" dirty="0" smtClean="0">
                <a:solidFill>
                  <a:schemeClr val="tx1"/>
                </a:solidFill>
                <a:effectLst/>
                <a:latin typeface="+mn-lt"/>
                <a:ea typeface="+mn-ea"/>
                <a:cs typeface="+mn-cs"/>
              </a:rPr>
              <a:t>L.H. v. Latvia</a:t>
            </a:r>
            <a:r>
              <a:rPr lang="en-GB" sz="1200" kern="1200" baseline="0" dirty="0" smtClean="0">
                <a:solidFill>
                  <a:schemeClr val="tx1"/>
                </a:solidFill>
                <a:effectLst/>
                <a:latin typeface="+mn-lt"/>
                <a:ea typeface="+mn-ea"/>
                <a:cs typeface="+mn-cs"/>
              </a:rPr>
              <a:t>”, application n° </a:t>
            </a:r>
            <a:r>
              <a:rPr lang="en-GB" sz="1200" kern="1200" dirty="0" smtClean="0">
                <a:solidFill>
                  <a:schemeClr val="tx1"/>
                </a:solidFill>
                <a:effectLst/>
                <a:latin typeface="+mn-lt"/>
                <a:ea typeface="+mn-ea"/>
                <a:cs typeface="+mn-cs"/>
              </a:rPr>
              <a:t>52019/07,</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29 April 2014; see also “Kennedy v. the United Kingdom”, application no. 26839/05, </a:t>
            </a:r>
            <a:r>
              <a:rPr lang="en-GB" dirty="0" smtClean="0"/>
              <a:t>18 May 2010 </a:t>
            </a:r>
            <a:r>
              <a:rPr lang="en-GB" sz="1200" kern="1200" dirty="0" smtClean="0">
                <a:solidFill>
                  <a:schemeClr val="tx1"/>
                </a:solidFill>
                <a:effectLst/>
                <a:latin typeface="+mn-lt"/>
                <a:ea typeface="+mn-ea"/>
                <a:cs typeface="+mn-cs"/>
              </a:rPr>
              <a:t>(final 18 August 2010)</a:t>
            </a:r>
            <a:r>
              <a:rPr lang="en-GB" dirty="0" smtClean="0"/>
              <a:t>, especially</a:t>
            </a:r>
            <a:r>
              <a:rPr lang="en-GB" baseline="0" dirty="0" smtClean="0"/>
              <a:t> § 163.</a:t>
            </a:r>
            <a:endParaRPr lang="en-GB" sz="1200" kern="1200" dirty="0" smtClean="0">
              <a:solidFill>
                <a:schemeClr val="tx1"/>
              </a:solidFill>
              <a:effectLst/>
              <a:latin typeface="+mn-lt"/>
              <a:ea typeface="+mn-ea"/>
              <a:cs typeface="+mn-cs"/>
            </a:endParaRPr>
          </a:p>
          <a:p>
            <a:r>
              <a:rPr lang="en-GB" sz="1200" kern="1200" baseline="30000" dirty="0" smtClean="0">
                <a:solidFill>
                  <a:schemeClr val="tx1"/>
                </a:solidFill>
                <a:effectLst/>
                <a:latin typeface="+mn-lt"/>
                <a:ea typeface="+mn-ea"/>
                <a:cs typeface="+mn-cs"/>
              </a:rPr>
              <a:t>[31] </a:t>
            </a:r>
            <a:r>
              <a:rPr lang="en-GB" sz="1200" kern="1200" baseline="0" dirty="0" smtClean="0">
                <a:solidFill>
                  <a:schemeClr val="tx1"/>
                </a:solidFill>
                <a:effectLst/>
                <a:latin typeface="+mn-lt"/>
                <a:ea typeface="+mn-ea"/>
                <a:cs typeface="+mn-cs"/>
              </a:rPr>
              <a:t>ECtHR, case “Kennedy v. the United Kingdom”, </a:t>
            </a:r>
            <a:r>
              <a:rPr lang="en-GB" sz="1200" kern="1200" dirty="0" smtClean="0">
                <a:solidFill>
                  <a:schemeClr val="tx1"/>
                </a:solidFill>
                <a:effectLst/>
                <a:latin typeface="+mn-lt"/>
                <a:ea typeface="+mn-ea"/>
                <a:cs typeface="+mn-cs"/>
              </a:rPr>
              <a:t>application n°26839/05, 18 May 2010 (final 18 August 2010).</a:t>
            </a:r>
            <a:endParaRPr lang="en-GB" sz="1200" kern="1200" baseline="0" dirty="0" smtClean="0">
              <a:solidFill>
                <a:schemeClr val="tx1"/>
              </a:solidFill>
              <a:effectLst/>
              <a:latin typeface="+mn-lt"/>
              <a:ea typeface="+mn-ea"/>
              <a:cs typeface="+mn-cs"/>
            </a:endParaRPr>
          </a:p>
          <a:p>
            <a:r>
              <a:rPr lang="en-GB" sz="1200" kern="1200" baseline="30000" dirty="0" smtClean="0">
                <a:solidFill>
                  <a:schemeClr val="tx1"/>
                </a:solidFill>
                <a:effectLst/>
                <a:latin typeface="+mn-lt"/>
                <a:ea typeface="+mn-ea"/>
                <a:cs typeface="+mn-cs"/>
              </a:rPr>
              <a:t>[32] </a:t>
            </a:r>
            <a:r>
              <a:rPr lang="en-GB" sz="1200" kern="1200" baseline="0" dirty="0" smtClean="0">
                <a:solidFill>
                  <a:schemeClr val="tx1"/>
                </a:solidFill>
                <a:effectLst/>
                <a:latin typeface="+mn-lt"/>
                <a:ea typeface="+mn-ea"/>
                <a:cs typeface="+mn-cs"/>
              </a:rPr>
              <a:t>ECtHR, case “</a:t>
            </a:r>
            <a:r>
              <a:rPr lang="en-GB" sz="1200" b="0" i="0" u="none" strike="noStrike" kern="1200" baseline="0" dirty="0" smtClean="0">
                <a:solidFill>
                  <a:schemeClr val="tx1"/>
                </a:solidFill>
                <a:latin typeface="+mn-lt"/>
                <a:ea typeface="+mn-ea"/>
                <a:cs typeface="+mn-cs"/>
              </a:rPr>
              <a:t>R.E. v. the United Kingdom”, application n° 62498/11, 27 October 2015; case “Roman </a:t>
            </a:r>
            <a:r>
              <a:rPr lang="en-GB" sz="1200" b="0" i="0" u="none" strike="noStrike" kern="1200" baseline="0" dirty="0" err="1" smtClean="0">
                <a:solidFill>
                  <a:schemeClr val="tx1"/>
                </a:solidFill>
                <a:latin typeface="+mn-lt"/>
                <a:ea typeface="+mn-ea"/>
                <a:cs typeface="+mn-cs"/>
              </a:rPr>
              <a:t>Zakharov</a:t>
            </a:r>
            <a:r>
              <a:rPr lang="en-GB" sz="1200" b="0" i="0" u="none" strike="noStrike" kern="1200" baseline="0" dirty="0" smtClean="0">
                <a:solidFill>
                  <a:schemeClr val="tx1"/>
                </a:solidFill>
                <a:latin typeface="+mn-lt"/>
                <a:ea typeface="+mn-ea"/>
                <a:cs typeface="+mn-cs"/>
              </a:rPr>
              <a:t> v. Russia”, 4 December 2015.</a:t>
            </a:r>
          </a:p>
          <a:p>
            <a:r>
              <a:rPr lang="en-GB" sz="1200" kern="1200" baseline="30000" dirty="0" smtClean="0">
                <a:solidFill>
                  <a:schemeClr val="tx1"/>
                </a:solidFill>
                <a:effectLst/>
                <a:latin typeface="+mn-lt"/>
                <a:ea typeface="+mn-ea"/>
                <a:cs typeface="+mn-cs"/>
              </a:rPr>
              <a:t>[33] </a:t>
            </a:r>
            <a:r>
              <a:rPr lang="en-GB" sz="1200" kern="1200" dirty="0" smtClean="0">
                <a:solidFill>
                  <a:schemeClr val="tx1"/>
                </a:solidFill>
                <a:effectLst/>
                <a:latin typeface="+mn-lt"/>
                <a:ea typeface="+mn-ea"/>
                <a:cs typeface="+mn-cs"/>
              </a:rPr>
              <a:t>ECtHR, case “S &amp; </a:t>
            </a:r>
            <a:r>
              <a:rPr lang="en-GB" sz="1200" kern="1200" dirty="0" err="1" smtClean="0">
                <a:solidFill>
                  <a:schemeClr val="tx1"/>
                </a:solidFill>
                <a:effectLst/>
                <a:latin typeface="+mn-lt"/>
                <a:ea typeface="+mn-ea"/>
                <a:cs typeface="+mn-cs"/>
              </a:rPr>
              <a:t>Marper</a:t>
            </a:r>
            <a:r>
              <a:rPr lang="en-GB" sz="1200" kern="1200" dirty="0" smtClean="0">
                <a:solidFill>
                  <a:schemeClr val="tx1"/>
                </a:solidFill>
                <a:effectLst/>
                <a:latin typeface="+mn-lt"/>
                <a:ea typeface="+mn-ea"/>
                <a:cs typeface="+mn-cs"/>
              </a:rPr>
              <a:t> v. United Kingdom”, n° 30562/04 and 30566/04, 4 Dec. 2008; E. Court H. R., case “</a:t>
            </a:r>
            <a:r>
              <a:rPr lang="en-GB" sz="1200" kern="1200" dirty="0" err="1" smtClean="0">
                <a:solidFill>
                  <a:schemeClr val="tx1"/>
                </a:solidFill>
                <a:effectLst/>
                <a:latin typeface="+mn-lt"/>
                <a:ea typeface="+mn-ea"/>
                <a:cs typeface="+mn-cs"/>
              </a:rPr>
              <a:t>Klass</a:t>
            </a:r>
            <a:r>
              <a:rPr lang="en-GB" sz="1200" kern="1200" dirty="0" smtClean="0">
                <a:solidFill>
                  <a:schemeClr val="tx1"/>
                </a:solidFill>
                <a:effectLst/>
                <a:latin typeface="+mn-lt"/>
                <a:ea typeface="+mn-ea"/>
                <a:cs typeface="+mn-cs"/>
              </a:rPr>
              <a:t> and others v. Germany”,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 55.</a:t>
            </a:r>
          </a:p>
          <a:p>
            <a:r>
              <a:rPr lang="en-GB" sz="1200" kern="1200" baseline="30000" dirty="0" smtClean="0">
                <a:solidFill>
                  <a:schemeClr val="tx1"/>
                </a:solidFill>
                <a:effectLst/>
                <a:latin typeface="+mn-lt"/>
                <a:ea typeface="+mn-ea"/>
                <a:cs typeface="+mn-cs"/>
              </a:rPr>
              <a:t>[34] </a:t>
            </a:r>
            <a:r>
              <a:rPr lang="en-GB" sz="1200" kern="1200" dirty="0" smtClean="0">
                <a:solidFill>
                  <a:schemeClr val="tx1"/>
                </a:solidFill>
                <a:effectLst/>
                <a:latin typeface="+mn-lt"/>
                <a:ea typeface="+mn-ea"/>
                <a:cs typeface="+mn-cs"/>
              </a:rPr>
              <a:t>ECtHR, case “M.G. v. the United Kingdom”, appl. n° 39393/98,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ECtHR</a:t>
            </a:r>
            <a:r>
              <a:rPr lang="en-GB" sz="1200" kern="1200" dirty="0" smtClean="0">
                <a:solidFill>
                  <a:schemeClr val="tx1"/>
                </a:solidFill>
                <a:effectLst/>
                <a:latin typeface="+mn-lt"/>
                <a:ea typeface="+mn-ea"/>
                <a:cs typeface="+mn-cs"/>
              </a:rPr>
              <a:t>, case “</a:t>
            </a:r>
            <a:r>
              <a:rPr lang="en-GB" sz="1200" kern="1200" dirty="0" err="1" smtClean="0">
                <a:solidFill>
                  <a:schemeClr val="tx1"/>
                </a:solidFill>
                <a:effectLst/>
                <a:latin typeface="+mn-lt"/>
                <a:ea typeface="+mn-ea"/>
                <a:cs typeface="+mn-cs"/>
              </a:rPr>
              <a:t>Klass</a:t>
            </a:r>
            <a:r>
              <a:rPr lang="en-GB" sz="1200" kern="1200" dirty="0" smtClean="0">
                <a:solidFill>
                  <a:schemeClr val="tx1"/>
                </a:solidFill>
                <a:effectLst/>
                <a:latin typeface="+mn-lt"/>
                <a:ea typeface="+mn-ea"/>
                <a:cs typeface="+mn-cs"/>
              </a:rPr>
              <a:t> and others v. Germany”, </a:t>
            </a:r>
            <a:r>
              <a:rPr lang="en-GB" sz="1200" i="1" kern="1200" dirty="0" smtClean="0">
                <a:solidFill>
                  <a:schemeClr val="tx1"/>
                </a:solidFill>
                <a:effectLst/>
                <a:latin typeface="+mn-lt"/>
                <a:ea typeface="+mn-ea"/>
                <a:cs typeface="+mn-cs"/>
              </a:rPr>
              <a:t>op. cit</a:t>
            </a:r>
            <a:r>
              <a:rPr lang="en-GB" sz="1200" kern="1200" dirty="0" smtClean="0">
                <a:solidFill>
                  <a:schemeClr val="tx1"/>
                </a:solidFill>
                <a:effectLst/>
                <a:latin typeface="+mn-lt"/>
                <a:ea typeface="+mn-ea"/>
                <a:cs typeface="+mn-cs"/>
              </a:rPr>
              <a:t>., §. 56.</a:t>
            </a:r>
            <a:endParaRPr lang="en-US" dirty="0" smtClean="0"/>
          </a:p>
          <a:p>
            <a:pPr eaLnBrk="1" hangingPunct="1">
              <a:spcBef>
                <a:spcPct val="0"/>
              </a:spcBef>
            </a:pPr>
            <a:endParaRPr lang="en-US" dirty="0" smtClean="0"/>
          </a:p>
          <a:p>
            <a:pPr eaLnBrk="1" hangingPunct="1">
              <a:spcBef>
                <a:spcPct val="0"/>
              </a:spcBef>
            </a:pPr>
            <a:endParaRPr lang="en-US"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smtClean="0"/>
          </a:p>
          <a:p>
            <a:pPr eaLnBrk="1" hangingPunct="1">
              <a:spcBef>
                <a:spcPct val="0"/>
              </a:spcBef>
            </a:pPr>
            <a:endParaRPr lang="en-US" dirty="0" smtClean="0"/>
          </a:p>
          <a:p>
            <a:pPr eaLnBrk="1" hangingPunct="1">
              <a:spcBef>
                <a:spcPct val="0"/>
              </a:spcBef>
            </a:pPr>
            <a:endParaRPr lang="en-US" dirty="0" smtClean="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pPr eaLnBrk="1" hangingPunct="1">
              <a:spcBef>
                <a:spcPct val="0"/>
              </a:spcBef>
            </a:pPr>
            <a:endParaRPr lang="en-US" dirty="0" smtClean="0"/>
          </a:p>
          <a:p>
            <a:pPr eaLnBrk="1" hangingPunct="1">
              <a:spcBef>
                <a:spcPct val="0"/>
              </a:spcBef>
            </a:pPr>
            <a:endParaRPr lang="en-US"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138</a:t>
            </a:fld>
            <a:endParaRPr lang="en-US">
              <a:cs typeface="Arial" charset="0"/>
            </a:endParaRPr>
          </a:p>
        </p:txBody>
      </p:sp>
    </p:spTree>
    <p:extLst>
      <p:ext uri="{BB962C8B-B14F-4D97-AF65-F5344CB8AC3E}">
        <p14:creationId xmlns:p14="http://schemas.microsoft.com/office/powerpoint/2010/main" val="300319676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part Two of the lesson.</a:t>
            </a:r>
          </a:p>
          <a:p>
            <a:pPr eaLnBrk="1" hangingPunct="1">
              <a:spcBef>
                <a:spcPct val="0"/>
              </a:spcBef>
            </a:pPr>
            <a:endParaRPr lang="en-GB" dirty="0" smtClean="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139</a:t>
            </a:fld>
            <a:endParaRPr lang="en-GB">
              <a:cs typeface="Arial" charset="0"/>
            </a:endParaRPr>
          </a:p>
        </p:txBody>
      </p:sp>
    </p:spTree>
    <p:extLst>
      <p:ext uri="{BB962C8B-B14F-4D97-AF65-F5344CB8AC3E}">
        <p14:creationId xmlns:p14="http://schemas.microsoft.com/office/powerpoint/2010/main" val="3864217638"/>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smtClean="0">
                <a:solidFill>
                  <a:schemeClr val="tx1"/>
                </a:solidFill>
                <a:effectLst/>
                <a:latin typeface="+mn-lt"/>
                <a:ea typeface="+mn-ea"/>
                <a:cs typeface="+mn-cs"/>
              </a:rPr>
              <a:t>Summary / Recap</a:t>
            </a: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The trainer should recap / test knowledge on the following points:</a:t>
            </a:r>
          </a:p>
          <a:p>
            <a:endParaRPr lang="en-GB" sz="1200" kern="1200" dirty="0" smtClean="0">
              <a:solidFill>
                <a:schemeClr val="tx1"/>
              </a:solidFill>
              <a:effectLst/>
              <a:latin typeface="+mn-lt"/>
              <a:ea typeface="+mn-ea"/>
              <a:cs typeface="+mn-cs"/>
            </a:endParaRPr>
          </a:p>
          <a:p>
            <a:pPr eaLnBrk="1" hangingPunct="1">
              <a:lnSpc>
                <a:spcPct val="80000"/>
              </a:lnSpc>
              <a:spcBef>
                <a:spcPts val="1200"/>
              </a:spcBef>
            </a:pPr>
            <a:r>
              <a:rPr lang="en-GB" sz="1200" dirty="0" smtClean="0"/>
              <a:t>- Explain the procedural provisions of the Budapest Convention </a:t>
            </a:r>
          </a:p>
          <a:p>
            <a:pPr eaLnBrk="1" hangingPunct="1">
              <a:lnSpc>
                <a:spcPct val="80000"/>
              </a:lnSpc>
              <a:spcBef>
                <a:spcPts val="1200"/>
              </a:spcBef>
            </a:pPr>
            <a:r>
              <a:rPr lang="en-GB" sz="1200" dirty="0" smtClean="0"/>
              <a:t>- Explain the importance of conditions and safeguards and have an idea of the way they can be determined</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141</a:t>
            </a:fld>
            <a:endParaRPr lang="en-US"/>
          </a:p>
        </p:txBody>
      </p:sp>
    </p:spTree>
    <p:extLst>
      <p:ext uri="{BB962C8B-B14F-4D97-AF65-F5344CB8AC3E}">
        <p14:creationId xmlns:p14="http://schemas.microsoft.com/office/powerpoint/2010/main" val="255779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dirty="0" smtClean="0"/>
              <a:t>Article 16 also provides the important obligation on persons</a:t>
            </a:r>
            <a:r>
              <a:rPr lang="en-GB" baseline="0" dirty="0" smtClean="0"/>
              <a:t> who are ordered to preserve data to keep </a:t>
            </a:r>
            <a:r>
              <a:rPr lang="en-GB" dirty="0" smtClean="0"/>
              <a:t>confidential the exercise of this procedural</a:t>
            </a:r>
            <a:r>
              <a:rPr lang="en-GB" baseline="0" dirty="0" smtClean="0"/>
              <a:t> power. </a:t>
            </a:r>
            <a:r>
              <a:rPr lang="en-US" dirty="0" smtClean="0"/>
              <a:t>This slide displays the full text of Article 16,</a:t>
            </a:r>
            <a:r>
              <a:rPr lang="en-US" baseline="0" dirty="0" smtClean="0"/>
              <a:t> </a:t>
            </a:r>
            <a:r>
              <a:rPr lang="en-US" u="none" baseline="0" dirty="0" smtClean="0">
                <a:solidFill>
                  <a:srgbClr val="FF0000"/>
                </a:solidFill>
              </a:rPr>
              <a:t>§3.</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15</a:t>
            </a:fld>
            <a:endParaRPr lang="en-US" dirty="0"/>
          </a:p>
        </p:txBody>
      </p:sp>
    </p:spTree>
    <p:extLst>
      <p:ext uri="{BB962C8B-B14F-4D97-AF65-F5344CB8AC3E}">
        <p14:creationId xmlns:p14="http://schemas.microsoft.com/office/powerpoint/2010/main" val="324827691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the lesson.</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Practical Exercises (if applicable)</a:t>
            </a:r>
          </a:p>
          <a:p>
            <a:r>
              <a:rPr lang="en-GB" sz="1200" kern="1200" dirty="0" smtClean="0">
                <a:solidFill>
                  <a:schemeClr val="tx1"/>
                </a:solidFill>
                <a:effectLst/>
                <a:latin typeface="+mn-lt"/>
                <a:ea typeface="+mn-ea"/>
                <a:cs typeface="+mn-cs"/>
              </a:rPr>
              <a:t>No practical exercises are prepared for this session</a:t>
            </a:r>
          </a:p>
          <a:p>
            <a:endParaRPr lang="en-GB"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Knowledge Check</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trainer should check knowledge by asking relevant questions from each of the session aspects.</a:t>
            </a:r>
          </a:p>
          <a:p>
            <a:pPr eaLnBrk="1" hangingPunct="1">
              <a:spcBef>
                <a:spcPct val="0"/>
              </a:spcBef>
            </a:pPr>
            <a:endParaRPr lang="en-GB" dirty="0" smtClean="0"/>
          </a:p>
          <a:p>
            <a:pPr eaLnBrk="1" hangingPunct="1">
              <a:spcBef>
                <a:spcPct val="0"/>
              </a:spcBef>
            </a:pPr>
            <a:endParaRPr lang="en-GB" dirty="0" smtClean="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142</a:t>
            </a:fld>
            <a:endParaRPr lang="en-GB">
              <a:cs typeface="Arial" charset="0"/>
            </a:endParaRPr>
          </a:p>
        </p:txBody>
      </p:sp>
    </p:spTree>
    <p:extLst>
      <p:ext uri="{BB962C8B-B14F-4D97-AF65-F5344CB8AC3E}">
        <p14:creationId xmlns:p14="http://schemas.microsoft.com/office/powerpoint/2010/main" val="228916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This slide displays the full text of Article 16,</a:t>
            </a:r>
            <a:r>
              <a:rPr lang="en-US" baseline="0" dirty="0" smtClean="0"/>
              <a:t> </a:t>
            </a:r>
            <a:r>
              <a:rPr lang="en-US" u="none" baseline="0" dirty="0" smtClean="0">
                <a:solidFill>
                  <a:srgbClr val="FF0000"/>
                </a:solidFill>
              </a:rPr>
              <a:t>§4.</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16</a:t>
            </a:fld>
            <a:endParaRPr lang="en-US" dirty="0"/>
          </a:p>
        </p:txBody>
      </p:sp>
    </p:spTree>
    <p:extLst>
      <p:ext uri="{BB962C8B-B14F-4D97-AF65-F5344CB8AC3E}">
        <p14:creationId xmlns:p14="http://schemas.microsoft.com/office/powerpoint/2010/main" val="160583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§1.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17</a:t>
            </a:fld>
            <a:endParaRPr lang="en-US" dirty="0"/>
          </a:p>
        </p:txBody>
      </p:sp>
    </p:spTree>
    <p:extLst>
      <p:ext uri="{BB962C8B-B14F-4D97-AF65-F5344CB8AC3E}">
        <p14:creationId xmlns:p14="http://schemas.microsoft.com/office/powerpoint/2010/main" val="254377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lists</a:t>
            </a:r>
            <a:r>
              <a:rPr lang="en-US" baseline="0" dirty="0" smtClean="0"/>
              <a:t> the possible mediums through which the expedited preservation of stored computer data may be exercised. The Budapest Convention is flexible and enables parties to specify in their domestic legislation the means through which the power to expeditiously preserve stored computer data is to be exercised.</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18</a:t>
            </a:fld>
            <a:endParaRPr lang="en-US" dirty="0"/>
          </a:p>
        </p:txBody>
      </p:sp>
    </p:spTree>
    <p:extLst>
      <p:ext uri="{BB962C8B-B14F-4D97-AF65-F5344CB8AC3E}">
        <p14:creationId xmlns:p14="http://schemas.microsoft.com/office/powerpoint/2010/main" val="125086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§1.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19</a:t>
            </a:fld>
            <a:endParaRPr lang="en-US" dirty="0"/>
          </a:p>
        </p:txBody>
      </p:sp>
    </p:spTree>
    <p:extLst>
      <p:ext uri="{BB962C8B-B14F-4D97-AF65-F5344CB8AC3E}">
        <p14:creationId xmlns:p14="http://schemas.microsoft.com/office/powerpoint/2010/main" val="730415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Expeditious preservation is one of the key procedural powers</a:t>
            </a:r>
            <a:r>
              <a:rPr lang="en-US" baseline="0" dirty="0" smtClean="0"/>
              <a:t>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20</a:t>
            </a:fld>
            <a:endParaRPr lang="en-US" dirty="0"/>
          </a:p>
        </p:txBody>
      </p:sp>
    </p:spTree>
    <p:extLst>
      <p:ext uri="{BB962C8B-B14F-4D97-AF65-F5344CB8AC3E}">
        <p14:creationId xmlns:p14="http://schemas.microsoft.com/office/powerpoint/2010/main" val="3369914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pt-PT" sz="1200" b="1" kern="1200" dirty="0" smtClean="0">
                <a:solidFill>
                  <a:schemeClr val="tx1"/>
                </a:solidFill>
                <a:effectLst/>
                <a:latin typeface="+mn-lt"/>
                <a:ea typeface="+mn-ea"/>
                <a:cs typeface="+mn-cs"/>
              </a:rPr>
              <a:t>Agenda</a:t>
            </a:r>
          </a:p>
          <a:p>
            <a:r>
              <a:rPr lang="en-GB" sz="1200" kern="1200" dirty="0" smtClean="0">
                <a:solidFill>
                  <a:schemeClr val="tx1"/>
                </a:solidFill>
                <a:effectLst/>
                <a:latin typeface="+mn-lt"/>
                <a:ea typeface="+mn-ea"/>
                <a:cs typeface="+mn-cs"/>
              </a:rPr>
              <a:t>This presentation has four parts:</a:t>
            </a:r>
          </a:p>
          <a:p>
            <a:pPr lvl="0"/>
            <a:r>
              <a:rPr lang="en-US" sz="1200" kern="1200" dirty="0" smtClean="0">
                <a:solidFill>
                  <a:schemeClr val="tx1"/>
                </a:solidFill>
                <a:effectLst/>
                <a:latin typeface="+mn-lt"/>
                <a:ea typeface="+mn-ea"/>
                <a:cs typeface="+mn-cs"/>
              </a:rPr>
              <a:t>Part One will refer to the procedural provisions of the Budapest Convention;</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Part Two will refer to conditions and</a:t>
            </a:r>
            <a:r>
              <a:rPr lang="en-US" sz="1200" kern="1200" baseline="0" dirty="0" smtClean="0">
                <a:solidFill>
                  <a:schemeClr val="tx1"/>
                </a:solidFill>
                <a:effectLst/>
                <a:latin typeface="+mn-lt"/>
                <a:ea typeface="+mn-ea"/>
                <a:cs typeface="+mn-cs"/>
              </a:rPr>
              <a:t> safeguards;</a:t>
            </a:r>
            <a:r>
              <a:rPr lang="en-US" sz="1200" kern="1200" dirty="0" smtClean="0">
                <a:solidFill>
                  <a:schemeClr val="tx1"/>
                </a:solidFill>
                <a:effectLst/>
                <a:latin typeface="+mn-lt"/>
                <a:ea typeface="+mn-ea"/>
                <a:cs typeface="+mn-cs"/>
              </a:rPr>
              <a:t> </a:t>
            </a:r>
          </a:p>
          <a:p>
            <a:pPr lvl="0"/>
            <a:r>
              <a:rPr lang="pt-PT" sz="1200" kern="1200" dirty="0" err="1" smtClean="0">
                <a:solidFill>
                  <a:schemeClr val="tx1"/>
                </a:solidFill>
                <a:effectLst/>
                <a:latin typeface="+mn-lt"/>
                <a:ea typeface="+mn-ea"/>
                <a:cs typeface="+mn-cs"/>
              </a:rPr>
              <a:t>Part</a:t>
            </a:r>
            <a:r>
              <a:rPr lang="pt-PT" sz="1200" kern="1200" dirty="0" smtClean="0">
                <a:solidFill>
                  <a:schemeClr val="tx1"/>
                </a:solidFill>
                <a:effectLst/>
                <a:latin typeface="+mn-lt"/>
                <a:ea typeface="+mn-ea"/>
                <a:cs typeface="+mn-cs"/>
              </a:rPr>
              <a:t> </a:t>
            </a:r>
            <a:r>
              <a:rPr lang="pt-PT" sz="1200" kern="1200" dirty="0" err="1" smtClean="0">
                <a:solidFill>
                  <a:schemeClr val="tx1"/>
                </a:solidFill>
                <a:effectLst/>
                <a:latin typeface="+mn-lt"/>
                <a:ea typeface="+mn-ea"/>
                <a:cs typeface="+mn-cs"/>
              </a:rPr>
              <a:t>Three</a:t>
            </a:r>
            <a:r>
              <a:rPr lang="pt-PT" sz="1200" kern="1200" dirty="0" smtClean="0">
                <a:solidFill>
                  <a:schemeClr val="tx1"/>
                </a:solidFill>
                <a:effectLst/>
                <a:latin typeface="+mn-lt"/>
                <a:ea typeface="+mn-ea"/>
                <a:cs typeface="+mn-cs"/>
              </a:rPr>
              <a:t> will propose a summary of the lesson.</a:t>
            </a:r>
            <a:endParaRPr lang="en-GB" sz="1200" kern="1200" dirty="0" smtClean="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dirty="0">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§1.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21</a:t>
            </a:fld>
            <a:endParaRPr lang="en-US" dirty="0"/>
          </a:p>
        </p:txBody>
      </p:sp>
    </p:spTree>
    <p:extLst>
      <p:ext uri="{BB962C8B-B14F-4D97-AF65-F5344CB8AC3E}">
        <p14:creationId xmlns:p14="http://schemas.microsoft.com/office/powerpoint/2010/main" val="3489664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power to order or similarly</a:t>
            </a:r>
            <a:r>
              <a:rPr lang="en-US" baseline="0" dirty="0" smtClean="0"/>
              <a:t> obtain </a:t>
            </a:r>
            <a:r>
              <a:rPr lang="en-US" dirty="0" smtClean="0"/>
              <a:t>expeditious preservation of data is not equivalent to</a:t>
            </a:r>
            <a:r>
              <a:rPr lang="en-US" baseline="0" dirty="0" smtClean="0"/>
              <a:t>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22</a:t>
            </a:fld>
            <a:endParaRPr lang="en-US" dirty="0"/>
          </a:p>
        </p:txBody>
      </p:sp>
    </p:spTree>
    <p:extLst>
      <p:ext uri="{BB962C8B-B14F-4D97-AF65-F5344CB8AC3E}">
        <p14:creationId xmlns:p14="http://schemas.microsoft.com/office/powerpoint/2010/main" val="2797665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§1.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23</a:t>
            </a:fld>
            <a:endParaRPr lang="en-US" dirty="0"/>
          </a:p>
        </p:txBody>
      </p:sp>
    </p:spTree>
    <p:extLst>
      <p:ext uri="{BB962C8B-B14F-4D97-AF65-F5344CB8AC3E}">
        <p14:creationId xmlns:p14="http://schemas.microsoft.com/office/powerpoint/2010/main" val="331494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24</a:t>
            </a:fld>
            <a:endParaRPr lang="en-US" dirty="0"/>
          </a:p>
        </p:txBody>
      </p:sp>
    </p:spTree>
    <p:extLst>
      <p:ext uri="{BB962C8B-B14F-4D97-AF65-F5344CB8AC3E}">
        <p14:creationId xmlns:p14="http://schemas.microsoft.com/office/powerpoint/2010/main" val="4067052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§1. Explanation of this element is provided on the next slide.</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25</a:t>
            </a:fld>
            <a:endParaRPr lang="en-US" dirty="0"/>
          </a:p>
        </p:txBody>
      </p:sp>
    </p:spTree>
    <p:extLst>
      <p:ext uri="{BB962C8B-B14F-4D97-AF65-F5344CB8AC3E}">
        <p14:creationId xmlns:p14="http://schemas.microsoft.com/office/powerpoint/2010/main" val="2854447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some jurisdictions, </a:t>
            </a:r>
            <a:r>
              <a:rPr lang="en-US" baseline="0" dirty="0" smtClean="0"/>
              <a:t>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26</a:t>
            </a:fld>
            <a:endParaRPr lang="en-US" dirty="0"/>
          </a:p>
        </p:txBody>
      </p:sp>
    </p:spTree>
    <p:extLst>
      <p:ext uri="{BB962C8B-B14F-4D97-AF65-F5344CB8AC3E}">
        <p14:creationId xmlns:p14="http://schemas.microsoft.com/office/powerpoint/2010/main" val="3668875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§2. Explanation of this element is provided on the next slide.</a:t>
            </a:r>
            <a:endParaRPr lang="en-US" dirty="0" smtClean="0"/>
          </a:p>
          <a:p>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27</a:t>
            </a:fld>
            <a:endParaRPr lang="en-US" dirty="0"/>
          </a:p>
        </p:txBody>
      </p:sp>
    </p:spTree>
    <p:extLst>
      <p:ext uri="{BB962C8B-B14F-4D97-AF65-F5344CB8AC3E}">
        <p14:creationId xmlns:p14="http://schemas.microsoft.com/office/powerpoint/2010/main" val="82134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smtClean="0"/>
              <a:t>The</a:t>
            </a:r>
            <a:r>
              <a:rPr lang="en-GB" baseline="0" dirty="0" smtClean="0"/>
              <a:t>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28</a:t>
            </a:fld>
            <a:endParaRPr lang="en-US" dirty="0"/>
          </a:p>
        </p:txBody>
      </p:sp>
    </p:spTree>
    <p:extLst>
      <p:ext uri="{BB962C8B-B14F-4D97-AF65-F5344CB8AC3E}">
        <p14:creationId xmlns:p14="http://schemas.microsoft.com/office/powerpoint/2010/main" val="3800351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§2.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29</a:t>
            </a:fld>
            <a:endParaRPr lang="en-US" dirty="0"/>
          </a:p>
        </p:txBody>
      </p:sp>
    </p:spTree>
    <p:extLst>
      <p:ext uri="{BB962C8B-B14F-4D97-AF65-F5344CB8AC3E}">
        <p14:creationId xmlns:p14="http://schemas.microsoft.com/office/powerpoint/2010/main" val="1702116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It is important to recognize</a:t>
            </a:r>
            <a:r>
              <a:rPr lang="en-US" baseline="0" dirty="0" smtClean="0"/>
              <a:t>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30</a:t>
            </a:fld>
            <a:endParaRPr lang="en-US" dirty="0"/>
          </a:p>
        </p:txBody>
      </p:sp>
    </p:spTree>
    <p:extLst>
      <p:ext uri="{BB962C8B-B14F-4D97-AF65-F5344CB8AC3E}">
        <p14:creationId xmlns:p14="http://schemas.microsoft.com/office/powerpoint/2010/main" val="357852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en-US" sz="1400" b="1"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Objectives:</a:t>
            </a:r>
            <a:endPar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The objective of this session is to provide all the necessary information and background to judges and prosecutors to enable them to effectively use the procedural provisions in the local legislation to prosecute and adjudicate cases of cybercrime. By the end of the session the participants will be able to identify and explain :</a:t>
            </a:r>
          </a:p>
          <a:p>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the procedural provisions of the Budapest Convention,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noProof="0" dirty="0" smtClean="0">
                <a:latin typeface="Verdana" panose="020B0604030504040204" pitchFamily="34" charset="0"/>
                <a:ea typeface="Verdana" panose="020B0604030504040204" pitchFamily="34" charset="0"/>
                <a:cs typeface="Verdana" panose="020B0604030504040204" pitchFamily="34" charset="0"/>
              </a:rPr>
              <a:t>the importance of conditions and safeguards and have an idea of the way they can be determined.</a:t>
            </a:r>
            <a:endPar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More precisely, delegate will be able to identify and explain the provisions in the Budapest Convention pertaining to:</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--The scope of the procedural rules </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--Expedited preservation and disclosure of computer data</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--Production orders</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--Search and seizure</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--Real-time Collection of Traffic Data</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--Interception of content data</a:t>
            </a:r>
          </a:p>
          <a:p>
            <a:pPr lvl="0"/>
            <a:r>
              <a:rPr lang="en-US" sz="1400" kern="1200" noProof="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--Conditions and safeguards.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dirty="0">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16, </a:t>
            </a:r>
            <a:r>
              <a:rPr lang="en-US" u="none" baseline="0" dirty="0" smtClean="0">
                <a:solidFill>
                  <a:srgbClr val="FF0000"/>
                </a:solidFill>
              </a:rPr>
              <a:t>§3. Explanation of this element is provided on the next slide.</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31</a:t>
            </a:fld>
            <a:endParaRPr lang="en-US" dirty="0"/>
          </a:p>
        </p:txBody>
      </p:sp>
    </p:spTree>
    <p:extLst>
      <p:ext uri="{BB962C8B-B14F-4D97-AF65-F5344CB8AC3E}">
        <p14:creationId xmlns:p14="http://schemas.microsoft.com/office/powerpoint/2010/main" val="3012778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vital that the undertaking of preservation measures is kept confidential by the subject of the production order, or else the measure may be frustrated.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32</a:t>
            </a:fld>
            <a:endParaRPr lang="en-US" dirty="0"/>
          </a:p>
        </p:txBody>
      </p:sp>
    </p:spTree>
    <p:extLst>
      <p:ext uri="{BB962C8B-B14F-4D97-AF65-F5344CB8AC3E}">
        <p14:creationId xmlns:p14="http://schemas.microsoft.com/office/powerpoint/2010/main" val="39785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17,</a:t>
            </a:r>
            <a:r>
              <a:rPr lang="en-US" baseline="0" dirty="0" smtClean="0"/>
              <a:t> </a:t>
            </a:r>
            <a:r>
              <a:rPr lang="en-US" u="none" baseline="0" dirty="0" smtClean="0">
                <a:solidFill>
                  <a:srgbClr val="FF0000"/>
                </a:solidFill>
              </a:rPr>
              <a:t>§1.</a:t>
            </a:r>
            <a:endParaRPr lang="en-GB"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mn-ea"/>
                <a:cs typeface="+mn-cs"/>
              </a:rPr>
              <a:t>Article</a:t>
            </a:r>
            <a:r>
              <a:rPr lang="en-GB" sz="1200" kern="1200" baseline="0" dirty="0" smtClean="0">
                <a:solidFill>
                  <a:schemeClr val="tx1"/>
                </a:solidFill>
                <a:effectLst/>
                <a:latin typeface="+mn-lt"/>
                <a:ea typeface="+mn-ea"/>
                <a:cs typeface="+mn-cs"/>
              </a:rPr>
              <a:t> 17 is more specific to traffic data. It organises the possibility for </a:t>
            </a:r>
            <a:r>
              <a:rPr lang="en-GB" sz="1200" kern="1200" dirty="0" smtClean="0">
                <a:solidFill>
                  <a:schemeClr val="tx1"/>
                </a:solidFill>
                <a:effectLst/>
                <a:latin typeface="+mn-lt"/>
                <a:ea typeface="+mn-ea"/>
                <a:cs typeface="+mn-cs"/>
              </a:rPr>
              <a:t>law enforcement to order any provider along the path of a communication to preserve the data wanted, since communication on the Internet may not only involve one but several service providers.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mn-ea"/>
                <a:cs typeface="+mn-cs"/>
              </a:rPr>
              <a:t>More precisely, Article</a:t>
            </a:r>
            <a:r>
              <a:rPr lang="en-GB" sz="1200" kern="1200" baseline="0" dirty="0" smtClean="0">
                <a:solidFill>
                  <a:schemeClr val="tx1"/>
                </a:solidFill>
                <a:effectLst/>
                <a:latin typeface="+mn-lt"/>
                <a:ea typeface="+mn-ea"/>
                <a:cs typeface="+mn-cs"/>
              </a:rPr>
              <a:t> 17 </a:t>
            </a:r>
            <a:r>
              <a:rPr lang="en-GB" sz="1200" dirty="0" smtClean="0"/>
              <a:t>enables the disclosure to the requesting</a:t>
            </a:r>
            <a:r>
              <a:rPr lang="en-GB" sz="1200" baseline="0" dirty="0" smtClean="0"/>
              <a:t> authorised Party of a </a:t>
            </a:r>
            <a:r>
              <a:rPr lang="en-GB" sz="1200" kern="1200" dirty="0" smtClean="0">
                <a:solidFill>
                  <a:schemeClr val="tx1"/>
                </a:solidFill>
                <a:effectLst/>
                <a:latin typeface="+mn-lt"/>
                <a:ea typeface="+mn-ea"/>
                <a:cs typeface="+mn-cs"/>
              </a:rPr>
              <a:t>sufficient amount of traffic data to determine the path of the communication (§ b), and e</a:t>
            </a:r>
            <a:r>
              <a:rPr lang="en-GB" sz="1200" kern="1200" baseline="0" dirty="0" smtClean="0">
                <a:solidFill>
                  <a:schemeClr val="tx1"/>
                </a:solidFill>
                <a:effectLst/>
                <a:latin typeface="+mn-lt"/>
                <a:ea typeface="+mn-ea"/>
                <a:cs typeface="+mn-cs"/>
              </a:rPr>
              <a:t>nsures that data are available </a:t>
            </a:r>
            <a:r>
              <a:rPr lang="en-GB" sz="1200" dirty="0" smtClean="0"/>
              <a:t>regardless of whether one or more service providers were involved in the transmission of the concerned communication (§ a).</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33</a:t>
            </a:fld>
            <a:endParaRPr lang="en-US" dirty="0"/>
          </a:p>
        </p:txBody>
      </p:sp>
    </p:spTree>
    <p:extLst>
      <p:ext uri="{BB962C8B-B14F-4D97-AF65-F5344CB8AC3E}">
        <p14:creationId xmlns:p14="http://schemas.microsoft.com/office/powerpoint/2010/main" val="3387967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17,</a:t>
            </a:r>
            <a:r>
              <a:rPr lang="en-US" baseline="0" dirty="0" smtClean="0"/>
              <a:t> </a:t>
            </a:r>
            <a:r>
              <a:rPr lang="en-US" u="none" baseline="0" dirty="0" smtClean="0">
                <a:solidFill>
                  <a:srgbClr val="FF0000"/>
                </a:solidFill>
              </a:rPr>
              <a:t>§2.</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34</a:t>
            </a:fld>
            <a:endParaRPr lang="en-US" dirty="0"/>
          </a:p>
        </p:txBody>
      </p:sp>
    </p:spTree>
    <p:extLst>
      <p:ext uri="{BB962C8B-B14F-4D97-AF65-F5344CB8AC3E}">
        <p14:creationId xmlns:p14="http://schemas.microsoft.com/office/powerpoint/2010/main" val="2477309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17, </a:t>
            </a:r>
            <a:r>
              <a:rPr lang="en-US" u="none" baseline="0" dirty="0" smtClean="0">
                <a:solidFill>
                  <a:srgbClr val="FF0000"/>
                </a:solidFill>
              </a:rPr>
              <a:t>§1. Explanation of this element is provided on the next two slides.</a:t>
            </a:r>
            <a:endParaRPr lang="en-US" dirty="0" smtClean="0"/>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35</a:t>
            </a:fld>
            <a:endParaRPr lang="en-US" dirty="0"/>
          </a:p>
        </p:txBody>
      </p:sp>
    </p:spTree>
    <p:extLst>
      <p:ext uri="{BB962C8B-B14F-4D97-AF65-F5344CB8AC3E}">
        <p14:creationId xmlns:p14="http://schemas.microsoft.com/office/powerpoint/2010/main" val="337773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usually more than once service provider involved in the chain</a:t>
            </a:r>
            <a:r>
              <a:rPr lang="en-US" baseline="0" dirty="0" smtClean="0"/>
              <a:t> of transmission of a communication.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36</a:t>
            </a:fld>
            <a:endParaRPr lang="en-US" dirty="0"/>
          </a:p>
        </p:txBody>
      </p:sp>
    </p:spTree>
    <p:extLst>
      <p:ext uri="{BB962C8B-B14F-4D97-AF65-F5344CB8AC3E}">
        <p14:creationId xmlns:p14="http://schemas.microsoft.com/office/powerpoint/2010/main" val="2460716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p>
          <a:p>
            <a:endParaRPr lang="en-US" baseline="0" dirty="0" smtClean="0"/>
          </a:p>
          <a:p>
            <a:r>
              <a:rPr lang="en-US" baseline="0" dirty="0" smtClean="0"/>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37</a:t>
            </a:fld>
            <a:endParaRPr lang="en-US" dirty="0"/>
          </a:p>
        </p:txBody>
      </p:sp>
    </p:spTree>
    <p:extLst>
      <p:ext uri="{BB962C8B-B14F-4D97-AF65-F5344CB8AC3E}">
        <p14:creationId xmlns:p14="http://schemas.microsoft.com/office/powerpoint/2010/main" val="3508668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elements of Article 17, </a:t>
            </a:r>
            <a:r>
              <a:rPr lang="en-US" u="none" baseline="0" dirty="0" smtClean="0">
                <a:solidFill>
                  <a:srgbClr val="FF0000"/>
                </a:solidFill>
              </a:rPr>
              <a:t>§1. Explanation of these elements are provided on the next slide.</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38</a:t>
            </a:fld>
            <a:endParaRPr lang="en-US" dirty="0"/>
          </a:p>
        </p:txBody>
      </p:sp>
    </p:spTree>
    <p:extLst>
      <p:ext uri="{BB962C8B-B14F-4D97-AF65-F5344CB8AC3E}">
        <p14:creationId xmlns:p14="http://schemas.microsoft.com/office/powerpoint/2010/main" val="114640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39</a:t>
            </a:fld>
            <a:endParaRPr lang="en-US" dirty="0"/>
          </a:p>
        </p:txBody>
      </p:sp>
    </p:spTree>
    <p:extLst>
      <p:ext uri="{BB962C8B-B14F-4D97-AF65-F5344CB8AC3E}">
        <p14:creationId xmlns:p14="http://schemas.microsoft.com/office/powerpoint/2010/main" val="1899998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en-GB" dirty="0" smtClean="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According to the Convention, the production order must specify the nature and extent of the required data: it is very clear that the data required by the investigation must be previously determined, and that </a:t>
            </a:r>
            <a:r>
              <a:rPr lang="en-GB" i="1" dirty="0" smtClean="0"/>
              <a:t>fishing expeditions</a:t>
            </a:r>
            <a:r>
              <a:rPr lang="en-GB" dirty="0" smtClean="0"/>
              <a:t> are therefore prohibited. The purpose of this legal limit is to impose an important safeguard for the protection of human rights and liberties</a:t>
            </a:r>
            <a:r>
              <a:rPr lang="en-GB" baseline="0" dirty="0" smtClean="0"/>
              <a:t> in the exercise </a:t>
            </a:r>
            <a:r>
              <a:rPr lang="en-GB" dirty="0" smtClean="0"/>
              <a:t>of these investigative powers by law enforcement agents; it ensures that the search and seisure of information is restricted to information directly related to a case under investigation. This limitation is even more important than similar limitations that</a:t>
            </a:r>
            <a:r>
              <a:rPr lang="en-GB" baseline="0" dirty="0" smtClean="0"/>
              <a:t> frame search and seizure in the real world, where these operations have most of the time a limited practical scope. </a:t>
            </a:r>
            <a:r>
              <a:rPr lang="en-GB" dirty="0" smtClean="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smtClean="0"/>
          </a:p>
          <a:p>
            <a:pPr eaLnBrk="1" fontAlgn="auto" hangingPunct="1">
              <a:spcBef>
                <a:spcPts val="0"/>
              </a:spcBef>
              <a:spcAft>
                <a:spcPts val="0"/>
              </a:spcAft>
              <a:defRPr/>
            </a:pPr>
            <a:r>
              <a:rPr lang="en-GB" dirty="0" smtClean="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smtClean="0"/>
              <a:t>any other type of information stored in a digital medium is organised by Article 18,</a:t>
            </a:r>
            <a:r>
              <a:rPr lang="en-US" baseline="0" dirty="0" smtClean="0"/>
              <a:t> </a:t>
            </a:r>
            <a:r>
              <a:rPr lang="en-US" dirty="0" smtClean="0"/>
              <a:t>pursuant or not a preservation order issued on the basis of Article 16. </a:t>
            </a:r>
            <a:endParaRPr lang="en-GB"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40</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smtClean="0">
                <a:solidFill>
                  <a:schemeClr val="tx1"/>
                </a:solidFill>
                <a:effectLst/>
                <a:latin typeface="+mn-lt"/>
                <a:ea typeface="+mn-ea"/>
                <a:cs typeface="+mn-cs"/>
              </a:rPr>
              <a:t>The trainer should give participants an opportunity to ask any questions that they may have in relation to previous slides.</a:t>
            </a:r>
          </a:p>
          <a:p>
            <a:pPr eaLnBrk="1" hangingPunct="1">
              <a:spcBef>
                <a:spcPct val="0"/>
              </a:spcBef>
            </a:pPr>
            <a:endParaRPr lang="en-GB" dirty="0" smtClean="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en-GB" dirty="0">
              <a:cs typeface="Arial" charset="0"/>
            </a:endParaRPr>
          </a:p>
        </p:txBody>
      </p:sp>
    </p:spTree>
    <p:extLst>
      <p:ext uri="{BB962C8B-B14F-4D97-AF65-F5344CB8AC3E}">
        <p14:creationId xmlns:p14="http://schemas.microsoft.com/office/powerpoint/2010/main" val="3391288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en-GB" dirty="0" smtClean="0"/>
              <a:t>The first point of Article 18 enables to empower LEA to obtain specified computer data</a:t>
            </a:r>
            <a:r>
              <a:rPr lang="en-GB" baseline="0" dirty="0" smtClean="0"/>
              <a:t> and subscriber information.</a:t>
            </a:r>
          </a:p>
          <a:p>
            <a:endParaRPr lang="en-GB" baseline="0" dirty="0" smtClean="0"/>
          </a:p>
          <a:p>
            <a:r>
              <a:rPr lang="en-GB" sz="1200" b="1" kern="1200" dirty="0" smtClean="0">
                <a:solidFill>
                  <a:schemeClr val="tx1"/>
                </a:solidFill>
                <a:effectLst/>
                <a:latin typeface="+mn-lt"/>
                <a:ea typeface="+mn-ea"/>
                <a:cs typeface="+mn-cs"/>
              </a:rPr>
              <a:t>In March 2017 T-CY adopted Guidance Note No. 10 </a:t>
            </a:r>
            <a:r>
              <a:rPr lang="en-GB" sz="1200" b="1" i="0" u="none" strike="noStrike" kern="1200" baseline="0" dirty="0" smtClean="0">
                <a:solidFill>
                  <a:schemeClr val="tx1"/>
                </a:solidFill>
                <a:latin typeface="+mn-lt"/>
                <a:ea typeface="+mn-ea"/>
                <a:cs typeface="+mn-cs"/>
              </a:rPr>
              <a:t>Production orders for subscriber information </a:t>
            </a:r>
            <a:r>
              <a:rPr lang="en-US" sz="1200" b="1" i="0" u="none" strike="noStrike" kern="1200" baseline="0" dirty="0" smtClean="0">
                <a:solidFill>
                  <a:schemeClr val="tx1"/>
                </a:solidFill>
                <a:latin typeface="+mn-lt"/>
                <a:ea typeface="+mn-ea"/>
                <a:cs typeface="+mn-cs"/>
              </a:rPr>
              <a:t>(Article 18 Budapest Convention): </a:t>
            </a:r>
          </a:p>
          <a:p>
            <a:endParaRPr lang="en-US" sz="1200" b="1"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https://rm.coe.int/CoERMPublicCommonSearchServices/DisplayDCTMContent?documentId=09000016806f943e</a:t>
            </a:r>
            <a:endParaRPr lang="en-GB" b="1" baseline="0" dirty="0" smtClean="0"/>
          </a:p>
          <a:p>
            <a:endParaRPr lang="en-GB" baseline="0" dirty="0" smtClean="0"/>
          </a:p>
          <a:p>
            <a:r>
              <a:rPr lang="en-GB" sz="1200" b="1" i="0" u="none" strike="noStrike" kern="1200" baseline="0" dirty="0" smtClean="0">
                <a:solidFill>
                  <a:schemeClr val="tx1"/>
                </a:solidFill>
                <a:latin typeface="+mn-lt"/>
                <a:ea typeface="+mn-ea"/>
                <a:cs typeface="+mn-cs"/>
              </a:rPr>
              <a:t>The scope of Article 18.1.a </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 The scope is broad: a “person” (which may include a “service provider”) that is present in the Party’s territory. </a:t>
            </a:r>
          </a:p>
          <a:p>
            <a:r>
              <a:rPr lang="en-GB" sz="1200" b="0" i="0" u="none" strike="noStrike" kern="1200" baseline="0" dirty="0" smtClean="0">
                <a:solidFill>
                  <a:schemeClr val="tx1"/>
                </a:solidFill>
                <a:latin typeface="+mn-lt"/>
                <a:ea typeface="+mn-ea"/>
                <a:cs typeface="+mn-cs"/>
              </a:rPr>
              <a:t> With respect to computer data, the scope is broad but not indiscriminate: any “specified” computer data (hence Article 18.1.a is not restricted to “subscriber information” and covers all types of computer data). </a:t>
            </a:r>
          </a:p>
          <a:p>
            <a:r>
              <a:rPr lang="en-GB" sz="1200" b="0" i="0" u="none" strike="noStrike" kern="1200" baseline="0" dirty="0" smtClean="0">
                <a:solidFill>
                  <a:schemeClr val="tx1"/>
                </a:solidFill>
                <a:latin typeface="+mn-lt"/>
                <a:ea typeface="+mn-ea"/>
                <a:cs typeface="+mn-cs"/>
              </a:rPr>
              <a:t> The specified computer data is in that person’s possession or, if the person has no physical possession, that person freely controls the computer data to be submitted under Article 18.1.a from within the Party’s territory. </a:t>
            </a:r>
          </a:p>
          <a:p>
            <a:r>
              <a:rPr lang="en-GB" sz="1200" b="0" i="0" u="none" strike="noStrike" kern="1200" baseline="0" dirty="0" smtClean="0">
                <a:solidFill>
                  <a:schemeClr val="tx1"/>
                </a:solidFill>
                <a:latin typeface="+mn-lt"/>
                <a:ea typeface="+mn-ea"/>
                <a:cs typeface="+mn-cs"/>
              </a:rPr>
              <a:t> The specified computer data is stored in a computer system or a computer-data storage medium. </a:t>
            </a:r>
          </a:p>
          <a:p>
            <a:r>
              <a:rPr lang="en-GB" sz="1200" b="0" i="0" u="none" strike="noStrike" kern="1200" baseline="0" dirty="0" smtClean="0">
                <a:solidFill>
                  <a:schemeClr val="tx1"/>
                </a:solidFill>
                <a:latin typeface="+mn-lt"/>
                <a:ea typeface="+mn-ea"/>
                <a:cs typeface="+mn-cs"/>
              </a:rPr>
              <a:t> The production order is issued and enforceable by the competent authorities in the Party in which the order is sought and granted. </a:t>
            </a:r>
          </a:p>
          <a:p>
            <a:endParaRPr lang="en-GB" sz="1200" b="0" i="0" u="none" strike="noStrike" kern="1200" baseline="0" dirty="0" smtClean="0">
              <a:solidFill>
                <a:schemeClr val="tx1"/>
              </a:solidFill>
              <a:latin typeface="+mn-lt"/>
              <a:ea typeface="+mn-ea"/>
              <a:cs typeface="+mn-cs"/>
            </a:endParaRPr>
          </a:p>
          <a:p>
            <a:r>
              <a:rPr lang="en-GB" sz="1200" b="1" i="0" u="none" strike="noStrike" kern="1200" baseline="0" dirty="0" smtClean="0">
                <a:solidFill>
                  <a:schemeClr val="tx1"/>
                </a:solidFill>
                <a:latin typeface="+mn-lt"/>
                <a:ea typeface="+mn-ea"/>
                <a:cs typeface="+mn-cs"/>
              </a:rPr>
              <a:t>The scope of Article 18.1.b </a:t>
            </a:r>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scope of Article 18.1.b is narrower than that of Article 18.1.a: </a:t>
            </a:r>
          </a:p>
          <a:p>
            <a:r>
              <a:rPr lang="en-GB" sz="1200" b="0" i="0" u="none" strike="noStrike" kern="1200" baseline="0" dirty="0" smtClean="0">
                <a:solidFill>
                  <a:schemeClr val="tx1"/>
                </a:solidFill>
                <a:latin typeface="+mn-lt"/>
                <a:ea typeface="+mn-ea"/>
                <a:cs typeface="+mn-cs"/>
              </a:rPr>
              <a:t> Subsection b is restricted to a “service provider”.</a:t>
            </a:r>
          </a:p>
          <a:p>
            <a:r>
              <a:rPr lang="en-GB" sz="1200" b="0" i="0" u="none" strike="noStrike" kern="1200" baseline="0" dirty="0" smtClean="0">
                <a:solidFill>
                  <a:schemeClr val="tx1"/>
                </a:solidFill>
                <a:latin typeface="+mn-lt"/>
                <a:ea typeface="+mn-ea"/>
                <a:cs typeface="+mn-cs"/>
              </a:rPr>
              <a:t> The service provider to which the order is issued is not necessarily present, but offers its services in the territory of the Party. </a:t>
            </a:r>
          </a:p>
          <a:p>
            <a:r>
              <a:rPr lang="en-GB" sz="1200" b="0" i="0" u="none" strike="noStrike" kern="1200" baseline="0" dirty="0" smtClean="0">
                <a:solidFill>
                  <a:schemeClr val="tx1"/>
                </a:solidFill>
                <a:latin typeface="+mn-lt"/>
                <a:ea typeface="+mn-ea"/>
                <a:cs typeface="+mn-cs"/>
              </a:rPr>
              <a:t> It is restricted to “subscriber information.” </a:t>
            </a:r>
          </a:p>
          <a:p>
            <a:r>
              <a:rPr lang="en-GB" sz="1200" b="0" i="0" u="none" strike="noStrike" kern="1200" baseline="0" dirty="0" smtClean="0">
                <a:solidFill>
                  <a:schemeClr val="tx1"/>
                </a:solidFill>
                <a:latin typeface="+mn-lt"/>
                <a:ea typeface="+mn-ea"/>
                <a:cs typeface="+mn-cs"/>
              </a:rPr>
              <a:t> The subscriber information relates to such services and is in that service provider’s possession or control. </a:t>
            </a:r>
          </a:p>
          <a:p>
            <a:endParaRPr lang="en-US"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In contrast to Article 18.1.a which is restricted in scope of application to “persons present in the territory of the Party”, 18.1.b is silent on the issue of the location of the service provider. Parties could apply the provision in circumstances in which the service provider offering its services in the territory of the Party is neither legally nor physically present in the territory.</a:t>
            </a:r>
          </a:p>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The storage of subscriber information in another jurisdiction does not prevent the application of Article 18 Budapest Convention as long as such data is in the possession or control of the service provider. Regarding Article 18.1.b, a situation may include a service provider that has its headquarters in one jurisdiction, but stores the data in another jurisdiction. Data may also be mirrored in several jurisdictions or move between jurisdictions according to service provider discretion and without the knowledge or control of the subscriber. Legal regimes increasingly recognise, both in the criminal justice sphere and in the privacy and data protection sphere, that the location of the data is not the determining factor for establishing jurisdiction.  </a:t>
            </a:r>
          </a:p>
          <a:p>
            <a:endParaRPr lang="en-GB" sz="1200" b="0" i="0" u="none" strike="noStrike" kern="1200" baseline="0" dirty="0" smtClean="0">
              <a:solidFill>
                <a:schemeClr val="tx1"/>
              </a:solidFill>
              <a:latin typeface="+mn-lt"/>
              <a:ea typeface="+mn-ea"/>
              <a:cs typeface="+mn-cs"/>
            </a:endParaRPr>
          </a:p>
          <a:p>
            <a:r>
              <a:rPr lang="en-GB" sz="1200" kern="1200" dirty="0" smtClean="0">
                <a:solidFill>
                  <a:schemeClr val="tx1"/>
                </a:solidFill>
                <a:effectLst/>
                <a:latin typeface="+mn-lt"/>
                <a:ea typeface="+mn-ea"/>
                <a:cs typeface="+mn-cs"/>
              </a:rPr>
              <a:t>Consider the applicability of Article 18 through </a:t>
            </a:r>
            <a:r>
              <a:rPr lang="en-GB" sz="1200" i="1" kern="1200" dirty="0" smtClean="0">
                <a:solidFill>
                  <a:schemeClr val="tx1"/>
                </a:solidFill>
                <a:effectLst/>
                <a:latin typeface="+mn-lt"/>
                <a:ea typeface="+mn-ea"/>
                <a:cs typeface="+mn-cs"/>
              </a:rPr>
              <a:t>Yahoo! case</a:t>
            </a:r>
            <a:r>
              <a:rPr lang="en-GB"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In the </a:t>
            </a:r>
            <a:r>
              <a:rPr lang="en-GB" sz="1200" i="1" kern="1200" dirty="0" smtClean="0">
                <a:solidFill>
                  <a:schemeClr val="tx1"/>
                </a:solidFill>
                <a:effectLst/>
                <a:latin typeface="+mn-lt"/>
                <a:ea typeface="+mn-ea"/>
                <a:cs typeface="+mn-cs"/>
              </a:rPr>
              <a:t>Yahoo! case </a:t>
            </a:r>
            <a:r>
              <a:rPr lang="en-GB" sz="1200" kern="1200" dirty="0" smtClean="0">
                <a:solidFill>
                  <a:schemeClr val="tx1"/>
                </a:solidFill>
                <a:effectLst/>
                <a:latin typeface="+mn-lt"/>
                <a:ea typeface="+mn-ea"/>
                <a:cs typeface="+mn-cs"/>
              </a:rPr>
              <a:t>the Belgian Supreme Court considered if a Belgian public prosecutor was authorised to request a Yahoo! to produce subscriber information (namely IP addresses associated with e-mail accounts registered to Yahoo!’) although Yahoo! had no physical or legal presence in Belgium.</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Belgian Court held that the duty of cooperation extends to any ISP that is offering services in Belgium. </a:t>
            </a:r>
            <a:endParaRPr lang="en-U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18,</a:t>
            </a:r>
            <a:r>
              <a:rPr lang="en-US" baseline="0" dirty="0" smtClean="0"/>
              <a:t> </a:t>
            </a:r>
            <a:r>
              <a:rPr lang="en-US" u="none" baseline="0" dirty="0" smtClean="0">
                <a:solidFill>
                  <a:srgbClr val="FF0000"/>
                </a:solidFill>
              </a:rPr>
              <a:t>§1 and</a:t>
            </a:r>
            <a:r>
              <a:rPr lang="en-US" baseline="0" dirty="0" smtClean="0"/>
              <a:t> </a:t>
            </a:r>
            <a:r>
              <a:rPr lang="en-US" u="none" baseline="0" dirty="0" smtClean="0">
                <a:solidFill>
                  <a:srgbClr val="FF0000"/>
                </a:solidFill>
              </a:rPr>
              <a:t>§2.</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41</a:t>
            </a:fld>
            <a:endParaRPr lang="en-US" dirty="0"/>
          </a:p>
        </p:txBody>
      </p:sp>
    </p:spTree>
    <p:extLst>
      <p:ext uri="{BB962C8B-B14F-4D97-AF65-F5344CB8AC3E}">
        <p14:creationId xmlns:p14="http://schemas.microsoft.com/office/powerpoint/2010/main" val="159774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smtClean="0"/>
              <a:t>The third point of Article 18 defines the term “subscriber information”.</a:t>
            </a:r>
          </a:p>
          <a:p>
            <a:endParaRPr lang="en-GB" dirty="0" smtClean="0"/>
          </a:p>
          <a:p>
            <a:r>
              <a:rPr lang="en-GB" dirty="0" smtClean="0"/>
              <a:t>The second point is relating to conditions and safeguards, which will be studied in Part</a:t>
            </a:r>
            <a:r>
              <a:rPr lang="en-GB" baseline="0" dirty="0" smtClean="0"/>
              <a:t> II of the current lesson.</a:t>
            </a:r>
          </a:p>
          <a:p>
            <a:endParaRPr lang="en-GB" baseline="0" dirty="0" smtClean="0"/>
          </a:p>
          <a:p>
            <a:r>
              <a:rPr lang="en-GB" baseline="0" dirty="0" smtClean="0"/>
              <a:t>For more details on the concept of subscribe information see </a:t>
            </a:r>
            <a:r>
              <a:rPr lang="en-GB" sz="1200" kern="1200" dirty="0" smtClean="0">
                <a:solidFill>
                  <a:schemeClr val="tx1"/>
                </a:solidFill>
                <a:effectLst/>
                <a:latin typeface="+mn-lt"/>
                <a:ea typeface="+mn-ea"/>
                <a:cs typeface="+mn-cs"/>
              </a:rPr>
              <a:t>T-CY Guidance Note No.</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8</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Obtaining</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subscriber information </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for an</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IP </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address used in a specific</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communication within a criminal investigation: https://rm.coe.int/CoERMPublicCommonSearchServices/DisplayDCTMContent?documentId=09000016802e7130.</a:t>
            </a:r>
          </a:p>
          <a:p>
            <a:endParaRPr lang="en-GB"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18,</a:t>
            </a:r>
            <a:r>
              <a:rPr lang="en-US" baseline="0" dirty="0" smtClean="0"/>
              <a:t> </a:t>
            </a:r>
            <a:r>
              <a:rPr lang="en-US" u="none" baseline="0" dirty="0" smtClean="0">
                <a:solidFill>
                  <a:srgbClr val="FF0000"/>
                </a:solidFill>
              </a:rPr>
              <a:t>§3.</a:t>
            </a:r>
            <a:endParaRPr lang="en-GB" sz="1200" kern="1200" dirty="0" smtClean="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42</a:t>
            </a:fld>
            <a:endParaRPr lang="en-US" dirty="0"/>
          </a:p>
        </p:txBody>
      </p:sp>
    </p:spTree>
    <p:extLst>
      <p:ext uri="{BB962C8B-B14F-4D97-AF65-F5344CB8AC3E}">
        <p14:creationId xmlns:p14="http://schemas.microsoft.com/office/powerpoint/2010/main" val="726773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43</a:t>
            </a:fld>
            <a:endParaRPr lang="en-US" dirty="0"/>
          </a:p>
        </p:txBody>
      </p:sp>
    </p:spTree>
    <p:extLst>
      <p:ext uri="{BB962C8B-B14F-4D97-AF65-F5344CB8AC3E}">
        <p14:creationId xmlns:p14="http://schemas.microsoft.com/office/powerpoint/2010/main" val="3759429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Budapest</a:t>
            </a:r>
            <a:r>
              <a:rPr lang="en-US" baseline="0" dirty="0" smtClean="0"/>
              <a:t> Convention uses the term “competent authorities” to provide a certain level of flexibility to parties to empower the appropriate authorities depending on their legal systems.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44</a:t>
            </a:fld>
            <a:endParaRPr lang="en-US" dirty="0"/>
          </a:p>
        </p:txBody>
      </p:sp>
    </p:spTree>
    <p:extLst>
      <p:ext uri="{BB962C8B-B14F-4D97-AF65-F5344CB8AC3E}">
        <p14:creationId xmlns:p14="http://schemas.microsoft.com/office/powerpoint/2010/main" val="1740740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45</a:t>
            </a:fld>
            <a:endParaRPr lang="en-US" dirty="0"/>
          </a:p>
        </p:txBody>
      </p:sp>
    </p:spTree>
    <p:extLst>
      <p:ext uri="{BB962C8B-B14F-4D97-AF65-F5344CB8AC3E}">
        <p14:creationId xmlns:p14="http://schemas.microsoft.com/office/powerpoint/2010/main" val="108540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Article</a:t>
            </a:r>
            <a:r>
              <a:rPr lang="en-US" baseline="0" dirty="0" smtClean="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46</a:t>
            </a:fld>
            <a:endParaRPr lang="en-US" dirty="0"/>
          </a:p>
        </p:txBody>
      </p:sp>
    </p:spTree>
    <p:extLst>
      <p:ext uri="{BB962C8B-B14F-4D97-AF65-F5344CB8AC3E}">
        <p14:creationId xmlns:p14="http://schemas.microsoft.com/office/powerpoint/2010/main" val="1817766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47</a:t>
            </a:fld>
            <a:endParaRPr lang="en-US" dirty="0"/>
          </a:p>
        </p:txBody>
      </p:sp>
    </p:spTree>
    <p:extLst>
      <p:ext uri="{BB962C8B-B14F-4D97-AF65-F5344CB8AC3E}">
        <p14:creationId xmlns:p14="http://schemas.microsoft.com/office/powerpoint/2010/main" val="20703882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48</a:t>
            </a:fld>
            <a:endParaRPr lang="en-US" dirty="0"/>
          </a:p>
        </p:txBody>
      </p:sp>
    </p:spTree>
    <p:extLst>
      <p:ext uri="{BB962C8B-B14F-4D97-AF65-F5344CB8AC3E}">
        <p14:creationId xmlns:p14="http://schemas.microsoft.com/office/powerpoint/2010/main" val="263503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49</a:t>
            </a:fld>
            <a:endParaRPr lang="en-US" dirty="0"/>
          </a:p>
        </p:txBody>
      </p:sp>
    </p:spTree>
    <p:extLst>
      <p:ext uri="{BB962C8B-B14F-4D97-AF65-F5344CB8AC3E}">
        <p14:creationId xmlns:p14="http://schemas.microsoft.com/office/powerpoint/2010/main" val="39270916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smtClean="0"/>
              <a:t>The</a:t>
            </a:r>
            <a:r>
              <a:rPr lang="en-GB" baseline="0" dirty="0" smtClean="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50</a:t>
            </a:fld>
            <a:endParaRPr lang="en-US"/>
          </a:p>
        </p:txBody>
      </p:sp>
    </p:spTree>
    <p:extLst>
      <p:ext uri="{BB962C8B-B14F-4D97-AF65-F5344CB8AC3E}">
        <p14:creationId xmlns:p14="http://schemas.microsoft.com/office/powerpoint/2010/main" val="12355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smtClean="0"/>
              <a:t>Part</a:t>
            </a:r>
            <a:r>
              <a:rPr lang="en-GB" baseline="0" dirty="0" smtClean="0"/>
              <a:t> One will present the procedural provisions of the Budapest Convention. </a:t>
            </a:r>
            <a:r>
              <a:rPr lang="en-GB" sz="1200" kern="1200" dirty="0" smtClean="0">
                <a:solidFill>
                  <a:schemeClr val="tx1"/>
                </a:solidFill>
                <a:effectLst/>
                <a:latin typeface="+mn-lt"/>
                <a:ea typeface="+mn-ea"/>
                <a:cs typeface="+mn-cs"/>
              </a:rPr>
              <a:t>One of the most important aspects of the Convention, which must be strongly underlined, is its procedural dimension</a:t>
            </a:r>
          </a:p>
          <a:p>
            <a:endParaRPr lang="en-GB" baseline="0" dirty="0" smtClean="0"/>
          </a:p>
          <a:p>
            <a:r>
              <a:rPr lang="en-GB" baseline="0" dirty="0" smtClean="0"/>
              <a:t>Article 15 relating to conditions and safeguards, which belongs to the Section on procedural law, will not be presented in this part but will be the subject of Part Two.</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a:t>
            </a:fld>
            <a:endParaRPr lang="en-US" dirty="0"/>
          </a:p>
        </p:txBody>
      </p:sp>
    </p:spTree>
    <p:extLst>
      <p:ext uri="{BB962C8B-B14F-4D97-AF65-F5344CB8AC3E}">
        <p14:creationId xmlns:p14="http://schemas.microsoft.com/office/powerpoint/2010/main" val="2427813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51</a:t>
            </a:fld>
            <a:endParaRPr lang="en-US" dirty="0"/>
          </a:p>
        </p:txBody>
      </p:sp>
    </p:spTree>
    <p:extLst>
      <p:ext uri="{BB962C8B-B14F-4D97-AF65-F5344CB8AC3E}">
        <p14:creationId xmlns:p14="http://schemas.microsoft.com/office/powerpoint/2010/main" val="260938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Production</a:t>
            </a:r>
            <a:r>
              <a:rPr lang="en-US" baseline="0" dirty="0" smtClean="0"/>
              <a:t> orders can only be made with respect to existing data that is either in a computer system or a computer-data storage medium. It cannot be used to order a person to retain data; or to produce data that will come into existence at a future date.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52</a:t>
            </a:fld>
            <a:endParaRPr lang="en-US"/>
          </a:p>
        </p:txBody>
      </p:sp>
    </p:spTree>
    <p:extLst>
      <p:ext uri="{BB962C8B-B14F-4D97-AF65-F5344CB8AC3E}">
        <p14:creationId xmlns:p14="http://schemas.microsoft.com/office/powerpoint/2010/main" val="35352101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53</a:t>
            </a:fld>
            <a:endParaRPr lang="en-US" dirty="0"/>
          </a:p>
        </p:txBody>
      </p:sp>
    </p:spTree>
    <p:extLst>
      <p:ext uri="{BB962C8B-B14F-4D97-AF65-F5344CB8AC3E}">
        <p14:creationId xmlns:p14="http://schemas.microsoft.com/office/powerpoint/2010/main" val="2398225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provides an explanation of the definition of service provider under Article 1 of the Budapest Convention.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54</a:t>
            </a:fld>
            <a:endParaRPr lang="en-US"/>
          </a:p>
        </p:txBody>
      </p:sp>
    </p:spTree>
    <p:extLst>
      <p:ext uri="{BB962C8B-B14F-4D97-AF65-F5344CB8AC3E}">
        <p14:creationId xmlns:p14="http://schemas.microsoft.com/office/powerpoint/2010/main" val="815325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55</a:t>
            </a:fld>
            <a:endParaRPr lang="en-US" dirty="0"/>
          </a:p>
        </p:txBody>
      </p:sp>
    </p:spTree>
    <p:extLst>
      <p:ext uri="{BB962C8B-B14F-4D97-AF65-F5344CB8AC3E}">
        <p14:creationId xmlns:p14="http://schemas.microsoft.com/office/powerpoint/2010/main" val="5770580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Article 18,1,b</a:t>
            </a:r>
            <a:r>
              <a:rPr lang="en-US" baseline="0" dirty="0" smtClean="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smtClean="0">
              <a:solidFill>
                <a:schemeClr val="tx1"/>
              </a:solidFill>
              <a:effectLst/>
              <a:latin typeface="+mn-lt"/>
              <a:ea typeface="+mn-ea"/>
              <a:cs typeface="+mn-cs"/>
            </a:endParaRPr>
          </a:p>
          <a:p>
            <a:endParaRPr lang="en-US" dirty="0" smtClean="0"/>
          </a:p>
          <a:p>
            <a:r>
              <a:rPr lang="en-US" dirty="0" smtClean="0"/>
              <a:t>The</a:t>
            </a:r>
            <a:r>
              <a:rPr lang="en-US" baseline="0" dirty="0" smtClean="0"/>
              <a:t> slide lists some of the determining factors to be taken into account when gauging whether a service provider is offering services in a particular territory.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56</a:t>
            </a:fld>
            <a:endParaRPr lang="en-US" dirty="0"/>
          </a:p>
        </p:txBody>
      </p:sp>
    </p:spTree>
    <p:extLst>
      <p:ext uri="{BB962C8B-B14F-4D97-AF65-F5344CB8AC3E}">
        <p14:creationId xmlns:p14="http://schemas.microsoft.com/office/powerpoint/2010/main" val="7478479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two slides.</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57</a:t>
            </a:fld>
            <a:endParaRPr lang="en-US" dirty="0"/>
          </a:p>
        </p:txBody>
      </p:sp>
    </p:spTree>
    <p:extLst>
      <p:ext uri="{BB962C8B-B14F-4D97-AF65-F5344CB8AC3E}">
        <p14:creationId xmlns:p14="http://schemas.microsoft.com/office/powerpoint/2010/main" val="37801862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a:t>
            </a:r>
            <a:r>
              <a:rPr lang="en-US" baseline="0" dirty="0" smtClean="0"/>
              <a:t> provides an explanation of the definition of subscriber information under Article 18 of the Budapest Convention.</a:t>
            </a:r>
            <a:r>
              <a:rPr lang="en-US" baseline="0" dirty="0"/>
              <a:t> </a:t>
            </a:r>
            <a:r>
              <a:rPr lang="en-US" baseline="0" dirty="0" smtClean="0"/>
              <a:t>It is important to note that subscriber information may not necessarily be in the form of computer data; and thus includes physical records held by service providers in relation to their subscribers. </a:t>
            </a:r>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58</a:t>
            </a:fld>
            <a:endParaRPr lang="en-US" dirty="0"/>
          </a:p>
        </p:txBody>
      </p:sp>
    </p:spTree>
    <p:extLst>
      <p:ext uri="{BB962C8B-B14F-4D97-AF65-F5344CB8AC3E}">
        <p14:creationId xmlns:p14="http://schemas.microsoft.com/office/powerpoint/2010/main" val="25763998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a:t>
            </a:r>
            <a:r>
              <a:rPr lang="en-US" baseline="0" dirty="0" smtClean="0"/>
              <a:t> provides an explanation of the definition of subscriber information under Article 18 of the Budapest Convention. It lists various heads of information that would fall under the category of subscriber information.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59</a:t>
            </a:fld>
            <a:endParaRPr lang="en-US" dirty="0"/>
          </a:p>
        </p:txBody>
      </p:sp>
    </p:spTree>
    <p:extLst>
      <p:ext uri="{BB962C8B-B14F-4D97-AF65-F5344CB8AC3E}">
        <p14:creationId xmlns:p14="http://schemas.microsoft.com/office/powerpoint/2010/main" val="1659159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60</a:t>
            </a:fld>
            <a:endParaRPr lang="en-US" dirty="0"/>
          </a:p>
        </p:txBody>
      </p:sp>
    </p:spTree>
    <p:extLst>
      <p:ext uri="{BB962C8B-B14F-4D97-AF65-F5344CB8AC3E}">
        <p14:creationId xmlns:p14="http://schemas.microsoft.com/office/powerpoint/2010/main" val="2318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GB" dirty="0" smtClean="0"/>
              <a:t>According to Article 14, the Convention will be applicable – obviously -, when the crime under investigation is one of the offences listed in the Convention. </a:t>
            </a:r>
          </a:p>
          <a:p>
            <a:pPr eaLnBrk="1" hangingPunct="1">
              <a:spcBef>
                <a:spcPct val="0"/>
              </a:spcBef>
            </a:pPr>
            <a:endParaRPr lang="en-GB" dirty="0" smtClean="0"/>
          </a:p>
          <a:p>
            <a:pPr eaLnBrk="1" hangingPunct="1">
              <a:spcBef>
                <a:spcPct val="0"/>
              </a:spcBef>
            </a:pPr>
            <a:r>
              <a:rPr lang="en-GB" dirty="0" smtClean="0"/>
              <a:t>However, it also includes two extremely far reaching extensions: </a:t>
            </a:r>
          </a:p>
          <a:p>
            <a:pPr marL="171450" indent="-171450" eaLnBrk="1" hangingPunct="1">
              <a:spcBef>
                <a:spcPct val="0"/>
              </a:spcBef>
              <a:buFontTx/>
              <a:buChar char="-"/>
            </a:pPr>
            <a:r>
              <a:rPr lang="en-GB" dirty="0" smtClean="0"/>
              <a:t>First, procedural rules can be used in the investigation of any crime if it was committed by the means of a computer system; </a:t>
            </a:r>
          </a:p>
          <a:p>
            <a:pPr marL="171450" indent="-171450" eaLnBrk="1" hangingPunct="1">
              <a:spcBef>
                <a:spcPct val="0"/>
              </a:spcBef>
              <a:buFontTx/>
              <a:buChar char="-"/>
            </a:pPr>
            <a:r>
              <a:rPr lang="en-GB" dirty="0" smtClean="0"/>
              <a:t>Second, the rules can also be applicable to the gathering of evidence in any investigation if the evidence, in the case, is stored in any kind of digital record: this means that every crime potentially falls under the procedural rules of the cybercrime convention.</a:t>
            </a:r>
          </a:p>
          <a:p>
            <a:pPr eaLnBrk="1" hangingPunct="1">
              <a:spcBef>
                <a:spcPct val="0"/>
              </a:spcBef>
            </a:pPr>
            <a:endParaRPr lang="en-GB" dirty="0" smtClean="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6</a:t>
            </a:fld>
            <a:endParaRPr lang="en-US" dirty="0">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limits the</a:t>
            </a:r>
            <a:r>
              <a:rPr lang="en-US" baseline="0" dirty="0" smtClean="0"/>
              <a:t> scope of subscriber information that may the subject of a production order to such subscriber information that is related to the services being offered by a service provider in the territory.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61</a:t>
            </a:fld>
            <a:endParaRPr lang="en-US" dirty="0"/>
          </a:p>
        </p:txBody>
      </p:sp>
    </p:spTree>
    <p:extLst>
      <p:ext uri="{BB962C8B-B14F-4D97-AF65-F5344CB8AC3E}">
        <p14:creationId xmlns:p14="http://schemas.microsoft.com/office/powerpoint/2010/main" val="41278074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18, </a:t>
            </a:r>
            <a:r>
              <a:rPr lang="en-US" u="none" baseline="0" dirty="0" smtClean="0">
                <a:solidFill>
                  <a:srgbClr val="FF0000"/>
                </a:solidFill>
              </a:rPr>
              <a:t>§1. Explanation of this element is provided on the next slide.</a:t>
            </a:r>
            <a:endParaRPr lang="en-US" dirty="0" smtClean="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62</a:t>
            </a:fld>
            <a:endParaRPr lang="en-US" dirty="0"/>
          </a:p>
        </p:txBody>
      </p:sp>
    </p:spTree>
    <p:extLst>
      <p:ext uri="{BB962C8B-B14F-4D97-AF65-F5344CB8AC3E}">
        <p14:creationId xmlns:p14="http://schemas.microsoft.com/office/powerpoint/2010/main" val="3569521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smtClean="0"/>
              <a:t>The</a:t>
            </a:r>
            <a:r>
              <a:rPr lang="en-GB" baseline="0" dirty="0" smtClean="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GB"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63</a:t>
            </a:fld>
            <a:endParaRPr lang="en-US" dirty="0"/>
          </a:p>
        </p:txBody>
      </p:sp>
    </p:spTree>
    <p:extLst>
      <p:ext uri="{BB962C8B-B14F-4D97-AF65-F5344CB8AC3E}">
        <p14:creationId xmlns:p14="http://schemas.microsoft.com/office/powerpoint/2010/main" val="1722053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summarizes the differences in the territorial and extra-territorial application of Article 18.1.a. and Article 18.1.b of the Budapest Convention.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64</a:t>
            </a:fld>
            <a:endParaRPr lang="en-US"/>
          </a:p>
        </p:txBody>
      </p:sp>
    </p:spTree>
    <p:extLst>
      <p:ext uri="{BB962C8B-B14F-4D97-AF65-F5344CB8AC3E}">
        <p14:creationId xmlns:p14="http://schemas.microsoft.com/office/powerpoint/2010/main" val="22509332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a:t>
            </a:r>
            <a:r>
              <a:rPr lang="en-US" baseline="0" dirty="0" smtClean="0"/>
              <a:t> summarizes the differences in Article 18.1.a. and Article 18.1.b of the Budapest Convention. The inner circle depicts Article 18.1a. while the outer circle depicts Article 18.1.b.</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65</a:t>
            </a:fld>
            <a:endParaRPr lang="en-US"/>
          </a:p>
        </p:txBody>
      </p:sp>
    </p:spTree>
    <p:extLst>
      <p:ext uri="{BB962C8B-B14F-4D97-AF65-F5344CB8AC3E}">
        <p14:creationId xmlns:p14="http://schemas.microsoft.com/office/powerpoint/2010/main" val="21587632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en-GB" dirty="0" smtClean="0"/>
              <a:t>Search and seizure are described by Article 19 of Budapest Convention. </a:t>
            </a:r>
          </a:p>
          <a:p>
            <a:pPr eaLnBrk="1" hangingPunct="1">
              <a:spcBef>
                <a:spcPct val="0"/>
              </a:spcBef>
            </a:pPr>
            <a:endParaRPr lang="en-GB" dirty="0" smtClean="0"/>
          </a:p>
          <a:p>
            <a:pPr eaLnBrk="1" hangingPunct="1">
              <a:spcBef>
                <a:spcPct val="0"/>
              </a:spcBef>
            </a:pPr>
            <a:r>
              <a:rPr lang="en-GB" dirty="0" smtClean="0"/>
              <a:t>Most of national procedural rules include general regulations for search and </a:t>
            </a:r>
            <a:r>
              <a:rPr lang="en-GB" dirty="0" err="1" smtClean="0"/>
              <a:t>seisure</a:t>
            </a:r>
            <a:r>
              <a:rPr lang="en-GB" dirty="0" smtClean="0"/>
              <a:t>, but not all of them have specific rules governing computer search and computer </a:t>
            </a:r>
            <a:r>
              <a:rPr lang="en-GB" dirty="0" err="1" smtClean="0"/>
              <a:t>seisure</a:t>
            </a:r>
            <a:r>
              <a:rPr lang="en-GB" dirty="0" smtClean="0"/>
              <a:t>.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smtClean="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smtClean="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smtClean="0"/>
              <a:t> from the initial one. This latter possibility enables the authority to </a:t>
            </a:r>
            <a:r>
              <a:rPr lang="en-GB" dirty="0" smtClean="0"/>
              <a:t>“expeditiously” extend the search to an other system when, </a:t>
            </a:r>
            <a:r>
              <a:rPr lang="en-GB" sz="3000" kern="1200" dirty="0" smtClean="0">
                <a:solidFill>
                  <a:schemeClr val="tx1"/>
                </a:solidFill>
                <a:latin typeface="+mn-lt"/>
                <a:ea typeface="+mn-ea"/>
                <a:cs typeface="+mn-cs"/>
              </a:rPr>
              <a:t>during a lawful search to a specific computer system or part of it, this authority </a:t>
            </a:r>
            <a:r>
              <a:rPr lang="en-GB" sz="3200" dirty="0" smtClean="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smtClean="0">
              <a:solidFill>
                <a:schemeClr val="tx1"/>
              </a:solidFill>
              <a:latin typeface="+mn-lt"/>
              <a:ea typeface="+mn-ea"/>
              <a:cs typeface="+mn-cs"/>
            </a:endParaRPr>
          </a:p>
          <a:p>
            <a:pPr eaLnBrk="1" hangingPunct="1">
              <a:spcBef>
                <a:spcPct val="0"/>
              </a:spcBef>
            </a:pPr>
            <a:r>
              <a:rPr lang="en-GB" dirty="0" smtClean="0"/>
              <a:t>Regarding investigative powers, Article 19 requires that investigators are empowered to “seize or similarly secure” accessed computer data, and to </a:t>
            </a:r>
            <a:r>
              <a:rPr lang="en-GB" sz="1200" dirty="0" smtClean="0"/>
              <a:t>order any person who has knowledge about the functioning of the computer system or measures applied to protect the computer data therein to provide, as is reasonable, the necessary information, to enable search</a:t>
            </a:r>
            <a:r>
              <a:rPr lang="en-GB" sz="1200" baseline="0" dirty="0" smtClean="0"/>
              <a:t> and</a:t>
            </a:r>
            <a:r>
              <a:rPr lang="en-GB" sz="1200" dirty="0" smtClean="0"/>
              <a:t> seizure.</a:t>
            </a:r>
            <a:endParaRPr lang="en-GB" dirty="0" smtClean="0"/>
          </a:p>
          <a:p>
            <a:pPr eaLnBrk="1" hangingPunct="1">
              <a:spcBef>
                <a:spcPct val="0"/>
              </a:spcBef>
            </a:pPr>
            <a:endParaRPr lang="en-GB" dirty="0" smtClean="0"/>
          </a:p>
          <a:p>
            <a:pPr eaLnBrk="1" hangingPunct="1">
              <a:spcBef>
                <a:spcPct val="0"/>
              </a:spcBef>
            </a:pPr>
            <a:r>
              <a:rPr lang="en-GB" dirty="0" smtClean="0"/>
              <a:t>Given the various possibilities and more efficient ways that are available to seize computer data, the Budapest Convention provides a list of basic actions that investigators must be empowered to perform… (next slide)</a:t>
            </a:r>
          </a:p>
          <a:p>
            <a:pPr eaLnBrk="1" hangingPunct="1">
              <a:spcBef>
                <a:spcPct val="0"/>
              </a:spcBef>
            </a:pPr>
            <a:endParaRPr lang="en-GB" dirty="0" smtClean="0"/>
          </a:p>
          <a:p>
            <a:pPr eaLnBrk="1" hangingPunct="1">
              <a:spcBef>
                <a:spcPct val="0"/>
              </a:spcBef>
            </a:pPr>
            <a:endParaRPr lang="en-GB" dirty="0" smtClean="0"/>
          </a:p>
          <a:p>
            <a:pPr eaLnBrk="1" hangingPunct="1">
              <a:spcBef>
                <a:spcPct val="0"/>
              </a:spcBef>
            </a:pPr>
            <a:endParaRPr lang="en-US"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66</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en-GB" dirty="0" smtClean="0"/>
              <a:t>Basic actions that investigators must be empowered by law to perform </a:t>
            </a:r>
            <a:r>
              <a:rPr lang="en-US" dirty="0" smtClean="0"/>
              <a:t>during the process of a lawful seizure of computer data,</a:t>
            </a:r>
            <a:r>
              <a:rPr lang="en-US" baseline="0" dirty="0" smtClean="0"/>
              <a:t> according to the Budapest Convention, are the following:</a:t>
            </a:r>
          </a:p>
          <a:p>
            <a:pPr eaLnBrk="1" hangingPunct="1">
              <a:spcBef>
                <a:spcPct val="0"/>
              </a:spcBef>
            </a:pPr>
            <a:endParaRPr lang="en-GB" dirty="0" smtClean="0"/>
          </a:p>
          <a:p>
            <a:pPr eaLnBrk="1" hangingPunct="1">
              <a:spcBef>
                <a:spcPct val="0"/>
              </a:spcBef>
            </a:pPr>
            <a:r>
              <a:rPr lang="en-US" dirty="0" smtClean="0"/>
              <a:t>a) seize physically a computer system,</a:t>
            </a:r>
            <a:endParaRPr lang="en-GB" dirty="0" smtClean="0"/>
          </a:p>
          <a:p>
            <a:pPr eaLnBrk="1" hangingPunct="1">
              <a:spcBef>
                <a:spcPct val="0"/>
              </a:spcBef>
            </a:pPr>
            <a:endParaRPr lang="en-US" dirty="0" smtClean="0"/>
          </a:p>
          <a:p>
            <a:pPr eaLnBrk="1" hangingPunct="1">
              <a:spcBef>
                <a:spcPct val="0"/>
              </a:spcBef>
            </a:pPr>
            <a:r>
              <a:rPr lang="en-US" dirty="0" smtClean="0"/>
              <a:t>b) make and retain a copy of those computer data (which is important in case the data is stored on a major server, where physical removal is impossible, and also when physical </a:t>
            </a:r>
            <a:r>
              <a:rPr lang="en-US" dirty="0" err="1" smtClean="0"/>
              <a:t>seisure</a:t>
            </a:r>
            <a:r>
              <a:rPr lang="en-US" dirty="0" smtClean="0"/>
              <a:t> would interfere too significantly with the rights of other people who have access rights to that machine – for instance the a big company’s server)</a:t>
            </a:r>
            <a:endParaRPr lang="en-GB" dirty="0" smtClean="0"/>
          </a:p>
          <a:p>
            <a:pPr eaLnBrk="1" hangingPunct="1">
              <a:spcBef>
                <a:spcPct val="0"/>
              </a:spcBef>
            </a:pPr>
            <a:endParaRPr lang="en-US" dirty="0" smtClean="0"/>
          </a:p>
          <a:p>
            <a:pPr eaLnBrk="1" hangingPunct="1">
              <a:spcBef>
                <a:spcPct val="0"/>
              </a:spcBef>
            </a:pPr>
            <a:r>
              <a:rPr lang="en-US" dirty="0" smtClean="0"/>
              <a:t>c) maintain the integrity of the relevant stored computer data and, finally, to </a:t>
            </a:r>
            <a:endParaRPr lang="en-GB" dirty="0" smtClean="0"/>
          </a:p>
          <a:p>
            <a:pPr eaLnBrk="1" hangingPunct="1">
              <a:spcBef>
                <a:spcPct val="0"/>
              </a:spcBef>
            </a:pPr>
            <a:endParaRPr lang="en-US" dirty="0" smtClean="0"/>
          </a:p>
          <a:p>
            <a:pPr eaLnBrk="1" hangingPunct="1">
              <a:spcBef>
                <a:spcPct val="0"/>
              </a:spcBef>
            </a:pPr>
            <a:r>
              <a:rPr lang="en-US" dirty="0" smtClean="0"/>
              <a:t>d) render inaccessible or remove those computer data in the accessed computer system.</a:t>
            </a:r>
            <a:endParaRPr lang="en-GB" dirty="0" smtClean="0"/>
          </a:p>
          <a:p>
            <a:pPr eaLnBrk="1" hangingPunct="1">
              <a:spcBef>
                <a:spcPct val="0"/>
              </a:spcBef>
            </a:pPr>
            <a:endParaRPr lang="en-US" dirty="0" smtClean="0"/>
          </a:p>
          <a:p>
            <a:pPr eaLnBrk="1" hangingPunct="1">
              <a:spcBef>
                <a:spcPct val="0"/>
              </a:spcBef>
            </a:pPr>
            <a:r>
              <a:rPr lang="en-US" dirty="0" smtClean="0"/>
              <a:t>This last provision is relevant for instance when physical seizure is impossible, but real harm could occur</a:t>
            </a:r>
            <a:r>
              <a:rPr lang="en-US" baseline="0" dirty="0" smtClean="0"/>
              <a:t> </a:t>
            </a:r>
            <a:r>
              <a:rPr lang="en-US" dirty="0" smtClean="0"/>
              <a:t>if a third party got access to the data.  </a:t>
            </a:r>
            <a:endParaRPr lang="en-GB" dirty="0" smtClean="0"/>
          </a:p>
          <a:p>
            <a:pPr eaLnBrk="1" hangingPunct="1">
              <a:spcBef>
                <a:spcPct val="0"/>
              </a:spcBef>
            </a:pPr>
            <a:r>
              <a:rPr lang="en-GB" dirty="0" smtClean="0"/>
              <a:t>With the exception of the mere seizure of data in its own and original record, all these procedural possibilities are specific measures in the digital environment.</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67</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19,</a:t>
            </a:r>
            <a:r>
              <a:rPr lang="en-US" baseline="0" dirty="0" smtClean="0"/>
              <a:t> </a:t>
            </a:r>
            <a:r>
              <a:rPr lang="en-US" u="none" baseline="0" dirty="0" smtClean="0">
                <a:solidFill>
                  <a:srgbClr val="FF0000"/>
                </a:solidFill>
              </a:rPr>
              <a:t>§1.</a:t>
            </a:r>
            <a:endParaRPr lang="en-GB" sz="1200" kern="1200" dirty="0" smtClean="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68</a:t>
            </a:fld>
            <a:endParaRPr lang="en-US" dirty="0"/>
          </a:p>
        </p:txBody>
      </p:sp>
    </p:spTree>
    <p:extLst>
      <p:ext uri="{BB962C8B-B14F-4D97-AF65-F5344CB8AC3E}">
        <p14:creationId xmlns:p14="http://schemas.microsoft.com/office/powerpoint/2010/main" val="19284721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19,</a:t>
            </a:r>
            <a:r>
              <a:rPr lang="en-US" baseline="0" dirty="0" smtClean="0"/>
              <a:t> </a:t>
            </a:r>
            <a:r>
              <a:rPr lang="en-US" u="none" baseline="0" dirty="0" smtClean="0">
                <a:solidFill>
                  <a:srgbClr val="FF0000"/>
                </a:solidFill>
              </a:rPr>
              <a:t>§2.</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69</a:t>
            </a:fld>
            <a:endParaRPr lang="en-US" dirty="0"/>
          </a:p>
        </p:txBody>
      </p:sp>
    </p:spTree>
    <p:extLst>
      <p:ext uri="{BB962C8B-B14F-4D97-AF65-F5344CB8AC3E}">
        <p14:creationId xmlns:p14="http://schemas.microsoft.com/office/powerpoint/2010/main" val="11980523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19,</a:t>
            </a:r>
            <a:r>
              <a:rPr lang="en-US" baseline="0" dirty="0" smtClean="0"/>
              <a:t> </a:t>
            </a:r>
            <a:r>
              <a:rPr lang="en-US" u="none" baseline="0" dirty="0" smtClean="0">
                <a:solidFill>
                  <a:srgbClr val="FF0000"/>
                </a:solidFill>
              </a:rPr>
              <a:t>§3.</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70</a:t>
            </a:fld>
            <a:endParaRPr lang="en-US" dirty="0"/>
          </a:p>
        </p:txBody>
      </p:sp>
    </p:spTree>
    <p:extLst>
      <p:ext uri="{BB962C8B-B14F-4D97-AF65-F5344CB8AC3E}">
        <p14:creationId xmlns:p14="http://schemas.microsoft.com/office/powerpoint/2010/main" val="286992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aseline="0" dirty="0" smtClean="0"/>
              <a:t>Many of the procedural powers under the Budapest Convention either enable cooperation with or mandate cooperation of service providers with law enforcement officials. This slide provides the definition of the term Service Provider in Article 1 of the Budapest Convention. The trainer should </a:t>
            </a:r>
            <a:r>
              <a:rPr lang="en-US" baseline="0" dirty="0" err="1" smtClean="0"/>
              <a:t>emphasise</a:t>
            </a:r>
            <a:r>
              <a:rPr lang="en-US" baseline="0" dirty="0" smtClean="0"/>
              <a:t> the importance of understanding the concept of service provider, including referring to the various provisions in domestic law that provide procedural powers to be exercised in relation to service providers (e.g. interception of content data, production orders). Explanation of the definition is provided on the next slide.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n-US"/>
          </a:p>
        </p:txBody>
      </p:sp>
    </p:spTree>
    <p:extLst>
      <p:ext uri="{BB962C8B-B14F-4D97-AF65-F5344CB8AC3E}">
        <p14:creationId xmlns:p14="http://schemas.microsoft.com/office/powerpoint/2010/main" val="13542411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19,</a:t>
            </a:r>
            <a:r>
              <a:rPr lang="en-US" baseline="0" dirty="0" smtClean="0"/>
              <a:t> </a:t>
            </a:r>
            <a:r>
              <a:rPr lang="en-US" u="none" baseline="0" dirty="0" smtClean="0">
                <a:solidFill>
                  <a:srgbClr val="FF0000"/>
                </a:solidFill>
              </a:rPr>
              <a:t>§4.</a:t>
            </a:r>
            <a:endParaRPr lang="en-GB"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71</a:t>
            </a:fld>
            <a:endParaRPr lang="en-US" dirty="0"/>
          </a:p>
        </p:txBody>
      </p:sp>
    </p:spTree>
    <p:extLst>
      <p:ext uri="{BB962C8B-B14F-4D97-AF65-F5344CB8AC3E}">
        <p14:creationId xmlns:p14="http://schemas.microsoft.com/office/powerpoint/2010/main" val="635427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72</a:t>
            </a:fld>
            <a:endParaRPr lang="en-US" dirty="0"/>
          </a:p>
        </p:txBody>
      </p:sp>
    </p:spTree>
    <p:extLst>
      <p:ext uri="{BB962C8B-B14F-4D97-AF65-F5344CB8AC3E}">
        <p14:creationId xmlns:p14="http://schemas.microsoft.com/office/powerpoint/2010/main" val="24316101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Budapest</a:t>
            </a:r>
            <a:r>
              <a:rPr lang="en-US" baseline="0" dirty="0" smtClean="0"/>
              <a:t> Convention uses the term “competent authorities” to provide a certain level of flexibility to parties to empower the appropriate authorities depending on their legal systems.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73</a:t>
            </a:fld>
            <a:endParaRPr lang="en-US" dirty="0"/>
          </a:p>
        </p:txBody>
      </p:sp>
    </p:spTree>
    <p:extLst>
      <p:ext uri="{BB962C8B-B14F-4D97-AF65-F5344CB8AC3E}">
        <p14:creationId xmlns:p14="http://schemas.microsoft.com/office/powerpoint/2010/main" val="4890731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74</a:t>
            </a:fld>
            <a:endParaRPr lang="en-US" dirty="0"/>
          </a:p>
        </p:txBody>
      </p:sp>
    </p:spTree>
    <p:extLst>
      <p:ext uri="{BB962C8B-B14F-4D97-AF65-F5344CB8AC3E}">
        <p14:creationId xmlns:p14="http://schemas.microsoft.com/office/powerpoint/2010/main" val="41407090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Budapest Convention uses</a:t>
            </a:r>
            <a:r>
              <a:rPr lang="en-US" baseline="0" dirty="0" smtClean="0"/>
              <a:t> both traditional and more specific language for computer systems so that its language may be technology-neutral and appropriate for all legal systems.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75</a:t>
            </a:fld>
            <a:endParaRPr lang="en-US" dirty="0"/>
          </a:p>
        </p:txBody>
      </p:sp>
    </p:spTree>
    <p:extLst>
      <p:ext uri="{BB962C8B-B14F-4D97-AF65-F5344CB8AC3E}">
        <p14:creationId xmlns:p14="http://schemas.microsoft.com/office/powerpoint/2010/main" val="31220605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§1.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76</a:t>
            </a:fld>
            <a:endParaRPr lang="en-US" dirty="0"/>
          </a:p>
        </p:txBody>
      </p:sp>
    </p:spTree>
    <p:extLst>
      <p:ext uri="{BB962C8B-B14F-4D97-AF65-F5344CB8AC3E}">
        <p14:creationId xmlns:p14="http://schemas.microsoft.com/office/powerpoint/2010/main" val="17764103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power to search and similarly access</a:t>
            </a:r>
            <a:r>
              <a:rPr lang="en-US" baseline="0" dirty="0" smtClean="0"/>
              <a:t> under Article 19 of Budapest Convention extends to computer systems, parts of computer systems ad computer-data storage mediums. This slide explains the scope of the Article.</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77</a:t>
            </a:fld>
            <a:endParaRPr lang="en-US" dirty="0"/>
          </a:p>
        </p:txBody>
      </p:sp>
    </p:spTree>
    <p:extLst>
      <p:ext uri="{BB962C8B-B14F-4D97-AF65-F5344CB8AC3E}">
        <p14:creationId xmlns:p14="http://schemas.microsoft.com/office/powerpoint/2010/main" val="21953328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§2.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78</a:t>
            </a:fld>
            <a:endParaRPr lang="en-US" dirty="0"/>
          </a:p>
        </p:txBody>
      </p:sp>
    </p:spTree>
    <p:extLst>
      <p:ext uri="{BB962C8B-B14F-4D97-AF65-F5344CB8AC3E}">
        <p14:creationId xmlns:p14="http://schemas.microsoft.com/office/powerpoint/2010/main" val="21945585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a:t>
            </a:r>
            <a:r>
              <a:rPr lang="en-US" baseline="0" dirty="0" smtClean="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US" baseline="0" dirty="0" err="1" smtClean="0"/>
              <a:t>authorisation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79</a:t>
            </a:fld>
            <a:endParaRPr lang="en-US" dirty="0"/>
          </a:p>
        </p:txBody>
      </p:sp>
    </p:spTree>
    <p:extLst>
      <p:ext uri="{BB962C8B-B14F-4D97-AF65-F5344CB8AC3E}">
        <p14:creationId xmlns:p14="http://schemas.microsoft.com/office/powerpoint/2010/main" val="224874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§3.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80</a:t>
            </a:fld>
            <a:endParaRPr lang="en-US" dirty="0"/>
          </a:p>
        </p:txBody>
      </p:sp>
    </p:spTree>
    <p:extLst>
      <p:ext uri="{BB962C8B-B14F-4D97-AF65-F5344CB8AC3E}">
        <p14:creationId xmlns:p14="http://schemas.microsoft.com/office/powerpoint/2010/main" val="14559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dirty="0" smtClean="0"/>
              <a:t>The</a:t>
            </a:r>
            <a:r>
              <a:rPr lang="en-US" baseline="0" dirty="0" smtClean="0"/>
              <a:t> trainer should explain subscriber information </a:t>
            </a:r>
            <a:r>
              <a:rPr lang="en-US" dirty="0" smtClean="0"/>
              <a:t>as information to identify user of specific IPs or IPs used by specific persons (including data from registrars on domain registrants).</a:t>
            </a:r>
            <a:r>
              <a:rPr lang="en-US" baseline="0" dirty="0" smtClean="0"/>
              <a:t> The trainer should use examples of subscriber information (such as subscriber name, address, billing information </a:t>
            </a:r>
            <a:r>
              <a:rPr lang="en-US" baseline="0" dirty="0" err="1" smtClean="0"/>
              <a:t>etc</a:t>
            </a:r>
            <a:r>
              <a:rPr lang="en-US" baseline="0" dirty="0" smtClean="0"/>
              <a:t>) to explain the scope of subscriber information.  At this stage, the trainer should also highlight the importance of subscriber information for the purposes of investigation. At a preliminary stage of an investigation, subscriber information is essential for the purposes of identifying and gaining information about potential suspects. Article 18 (Production orders) provides for a specific procedural power that relates to subscriber information.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n-US"/>
          </a:p>
        </p:txBody>
      </p:sp>
    </p:spTree>
    <p:extLst>
      <p:ext uri="{BB962C8B-B14F-4D97-AF65-F5344CB8AC3E}">
        <p14:creationId xmlns:p14="http://schemas.microsoft.com/office/powerpoint/2010/main" val="40231635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Budapest</a:t>
            </a:r>
            <a:r>
              <a:rPr lang="en-US" baseline="0" dirty="0" smtClean="0"/>
              <a:t> Convention uses the term “competent authorities” to provide a certain level of flexibility to parties to empower the appropriate authorities depending on their legal systems. </a:t>
            </a:r>
            <a:endParaRPr lang="en-US" dirty="0" smtClean="0"/>
          </a:p>
          <a:p>
            <a:endParaRPr lang="en-US" dirty="0" smtClean="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81</a:t>
            </a:fld>
            <a:endParaRPr lang="en-US" dirty="0"/>
          </a:p>
        </p:txBody>
      </p:sp>
    </p:spTree>
    <p:extLst>
      <p:ext uri="{BB962C8B-B14F-4D97-AF65-F5344CB8AC3E}">
        <p14:creationId xmlns:p14="http://schemas.microsoft.com/office/powerpoint/2010/main" val="7219807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§3.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82</a:t>
            </a:fld>
            <a:endParaRPr lang="en-US" dirty="0"/>
          </a:p>
        </p:txBody>
      </p:sp>
    </p:spTree>
    <p:extLst>
      <p:ext uri="{BB962C8B-B14F-4D97-AF65-F5344CB8AC3E}">
        <p14:creationId xmlns:p14="http://schemas.microsoft.com/office/powerpoint/2010/main" val="3786005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Budapest Convention uses</a:t>
            </a:r>
            <a:r>
              <a:rPr lang="en-US" baseline="0" dirty="0" smtClean="0"/>
              <a:t> both traditional and more specific language for computer systems so that its language may be technology-neutral and appropriate for all legal systems. Seizing or similarly securing data is one of the ways in which this power can be exercised.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83</a:t>
            </a:fld>
            <a:endParaRPr lang="en-US" dirty="0"/>
          </a:p>
        </p:txBody>
      </p:sp>
    </p:spTree>
    <p:extLst>
      <p:ext uri="{BB962C8B-B14F-4D97-AF65-F5344CB8AC3E}">
        <p14:creationId xmlns:p14="http://schemas.microsoft.com/office/powerpoint/2010/main" val="6604555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§3.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84</a:t>
            </a:fld>
            <a:endParaRPr lang="en-US" dirty="0"/>
          </a:p>
        </p:txBody>
      </p:sp>
    </p:spTree>
    <p:extLst>
      <p:ext uri="{BB962C8B-B14F-4D97-AF65-F5344CB8AC3E}">
        <p14:creationId xmlns:p14="http://schemas.microsoft.com/office/powerpoint/2010/main" val="29234956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Making or retaining a copy of the computer</a:t>
            </a:r>
            <a:r>
              <a:rPr lang="en-US" baseline="0" dirty="0" smtClean="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85</a:t>
            </a:fld>
            <a:endParaRPr lang="en-US" dirty="0"/>
          </a:p>
        </p:txBody>
      </p:sp>
    </p:spTree>
    <p:extLst>
      <p:ext uri="{BB962C8B-B14F-4D97-AF65-F5344CB8AC3E}">
        <p14:creationId xmlns:p14="http://schemas.microsoft.com/office/powerpoint/2010/main" val="30629473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§3.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86</a:t>
            </a:fld>
            <a:endParaRPr lang="en-US" dirty="0"/>
          </a:p>
        </p:txBody>
      </p:sp>
    </p:spTree>
    <p:extLst>
      <p:ext uri="{BB962C8B-B14F-4D97-AF65-F5344CB8AC3E}">
        <p14:creationId xmlns:p14="http://schemas.microsoft.com/office/powerpoint/2010/main" val="1945492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important that any data</a:t>
            </a:r>
            <a:r>
              <a:rPr lang="en-US" baseline="0" dirty="0" smtClean="0"/>
              <a:t> that the integrity of any seized data be maintained so that it is not altered or modified in any way from the condition in which it was found at the time of its seizure or similar access.</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87</a:t>
            </a:fld>
            <a:endParaRPr lang="en-US" dirty="0"/>
          </a:p>
        </p:txBody>
      </p:sp>
    </p:spTree>
    <p:extLst>
      <p:ext uri="{BB962C8B-B14F-4D97-AF65-F5344CB8AC3E}">
        <p14:creationId xmlns:p14="http://schemas.microsoft.com/office/powerpoint/2010/main" val="344734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§3.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88</a:t>
            </a:fld>
            <a:endParaRPr lang="en-US" dirty="0"/>
          </a:p>
        </p:txBody>
      </p:sp>
    </p:spTree>
    <p:extLst>
      <p:ext uri="{BB962C8B-B14F-4D97-AF65-F5344CB8AC3E}">
        <p14:creationId xmlns:p14="http://schemas.microsoft.com/office/powerpoint/2010/main" val="2879703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is another measure that may be undertaken</a:t>
            </a:r>
            <a:r>
              <a:rPr lang="en-US" baseline="0" dirty="0" smtClean="0"/>
              <a:t> with the effect of seizing data. Data is rendered inaccessible or </a:t>
            </a:r>
            <a:r>
              <a:rPr lang="en-US" baseline="0" smtClean="0"/>
              <a:t>removed usuall </a:t>
            </a:r>
            <a:r>
              <a:rPr lang="en-US" baseline="0" dirty="0" smtClean="0"/>
              <a:t>when such data poses danger or social harm.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89</a:t>
            </a:fld>
            <a:endParaRPr lang="en-US" dirty="0"/>
          </a:p>
        </p:txBody>
      </p:sp>
    </p:spTree>
    <p:extLst>
      <p:ext uri="{BB962C8B-B14F-4D97-AF65-F5344CB8AC3E}">
        <p14:creationId xmlns:p14="http://schemas.microsoft.com/office/powerpoint/2010/main" val="73148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19, </a:t>
            </a:r>
            <a:r>
              <a:rPr lang="en-US" u="none" baseline="0" dirty="0" smtClean="0">
                <a:solidFill>
                  <a:srgbClr val="FF0000"/>
                </a:solidFill>
              </a:rPr>
              <a:t>§4. Explanation of this element is provided on the next slide.</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90</a:t>
            </a:fld>
            <a:endParaRPr lang="en-US" dirty="0"/>
          </a:p>
        </p:txBody>
      </p:sp>
    </p:spTree>
    <p:extLst>
      <p:ext uri="{BB962C8B-B14F-4D97-AF65-F5344CB8AC3E}">
        <p14:creationId xmlns:p14="http://schemas.microsoft.com/office/powerpoint/2010/main" val="37251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en-US" dirty="0" smtClean="0"/>
              <a:t>The trainer </a:t>
            </a:r>
            <a:r>
              <a:rPr lang="en-US" baseline="0" dirty="0" smtClean="0"/>
              <a:t>should explain the meaning of the term “traffic data” - </a:t>
            </a:r>
            <a:r>
              <a:rPr lang="en-US" dirty="0" smtClean="0"/>
              <a:t>traffic data are</a:t>
            </a:r>
            <a:r>
              <a:rPr lang="en-US" baseline="0" dirty="0" smtClean="0"/>
              <a:t> anonymous log files that record activities of operating system of computer systems or of communication between computer systems.</a:t>
            </a:r>
            <a:r>
              <a:rPr lang="en-US" dirty="0" smtClean="0"/>
              <a:t> The trainer</a:t>
            </a:r>
            <a:r>
              <a:rPr lang="en-US" baseline="0" dirty="0" smtClean="0"/>
              <a:t> should also </a:t>
            </a:r>
            <a:r>
              <a:rPr lang="en-US" baseline="0" dirty="0" err="1" smtClean="0"/>
              <a:t>emphasise</a:t>
            </a:r>
            <a:r>
              <a:rPr lang="en-US" baseline="0" dirty="0" smtClean="0"/>
              <a:t> the importance of traffic data for the purposes of investigation and the procedural powers in domestic law specific to traffic data (e.g. expedited preservation and partial disclosure of traffic data and real-time collection of traffic data). It is important that the participants understand that traffic data is log data that indicates certain details regarding the communication (i.e. origin, destination, route, time, date, size, duration or type of underlying service).</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a:p>
        </p:txBody>
      </p:sp>
    </p:spTree>
    <p:extLst>
      <p:ext uri="{BB962C8B-B14F-4D97-AF65-F5344CB8AC3E}">
        <p14:creationId xmlns:p14="http://schemas.microsoft.com/office/powerpoint/2010/main" val="1232242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91</a:t>
            </a:fld>
            <a:endParaRPr lang="en-US" dirty="0"/>
          </a:p>
        </p:txBody>
      </p:sp>
    </p:spTree>
    <p:extLst>
      <p:ext uri="{BB962C8B-B14F-4D97-AF65-F5344CB8AC3E}">
        <p14:creationId xmlns:p14="http://schemas.microsoft.com/office/powerpoint/2010/main" val="328005108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en-GB" dirty="0" smtClean="0"/>
              <a:t>Sometimes, the investigator needs more fresh information, rather than that information provided by the search or seizure of stored data. </a:t>
            </a:r>
          </a:p>
          <a:p>
            <a:pPr eaLnBrk="1" hangingPunct="1">
              <a:spcBef>
                <a:spcPct val="0"/>
              </a:spcBef>
            </a:pPr>
            <a:endParaRPr lang="en-GB" i="1" dirty="0" smtClean="0"/>
          </a:p>
          <a:p>
            <a:pPr eaLnBrk="1" hangingPunct="1">
              <a:spcBef>
                <a:spcPct val="0"/>
              </a:spcBef>
            </a:pPr>
            <a:r>
              <a:rPr lang="en-US" i="1" dirty="0" smtClean="0"/>
              <a:t>Real-time </a:t>
            </a:r>
            <a:r>
              <a:rPr lang="en-US" dirty="0" smtClean="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smtClean="0"/>
          </a:p>
          <a:p>
            <a:pPr eaLnBrk="1" hangingPunct="1">
              <a:spcBef>
                <a:spcPct val="0"/>
              </a:spcBef>
            </a:pPr>
            <a:r>
              <a:rPr lang="en-US" dirty="0" smtClean="0"/>
              <a:t>This kind of investigative tool can be very important, for example, to establish the source of a communication, in view of identifying a perpetrator, in real time.</a:t>
            </a:r>
          </a:p>
          <a:p>
            <a:pPr eaLnBrk="1" hangingPunct="1">
              <a:spcBef>
                <a:spcPct val="0"/>
              </a:spcBef>
            </a:pPr>
            <a:endParaRPr lang="en-US" dirty="0" smtClean="0"/>
          </a:p>
          <a:p>
            <a:r>
              <a:rPr lang="en-US" dirty="0" smtClean="0"/>
              <a:t>To be noted that §3 of</a:t>
            </a:r>
            <a:r>
              <a:rPr lang="en-US" baseline="0" dirty="0" smtClean="0"/>
              <a:t> Article 20 imposes to </a:t>
            </a:r>
            <a:r>
              <a:rPr lang="en-GB" sz="1200" kern="1200" dirty="0" smtClean="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smtClean="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t>This slide displays the full text of Article 20,</a:t>
            </a:r>
            <a:r>
              <a:rPr lang="en-US" baseline="0" dirty="0" smtClean="0"/>
              <a:t> </a:t>
            </a:r>
            <a:r>
              <a:rPr lang="en-US" u="none" baseline="0" dirty="0" smtClean="0">
                <a:solidFill>
                  <a:srgbClr val="FF0000"/>
                </a:solidFill>
              </a:rPr>
              <a:t>§1.</a:t>
            </a:r>
            <a:endParaRPr lang="en-GB" sz="1200" kern="1200" dirty="0" smtClean="0">
              <a:solidFill>
                <a:schemeClr val="tx1"/>
              </a:solidFill>
              <a:effectLst/>
              <a:latin typeface="+mn-lt"/>
              <a:ea typeface="+mn-ea"/>
              <a:cs typeface="+mn-cs"/>
            </a:endParaRPr>
          </a:p>
          <a:p>
            <a:pPr eaLnBrk="1" hangingPunct="1">
              <a:spcBef>
                <a:spcPct val="0"/>
              </a:spcBef>
            </a:pPr>
            <a:endParaRPr lang="en-US" dirty="0" smtClean="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92</a:t>
            </a:fld>
            <a:endParaRPr lang="en-US" dirty="0">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dirty="0" smtClean="0"/>
              <a:t>This slide displays the full text of Article 20,</a:t>
            </a:r>
            <a:r>
              <a:rPr lang="en-US" baseline="0" dirty="0" smtClean="0"/>
              <a:t> </a:t>
            </a:r>
            <a:r>
              <a:rPr lang="en-US" u="none" baseline="0" dirty="0" smtClean="0">
                <a:solidFill>
                  <a:srgbClr val="FF0000"/>
                </a:solidFill>
              </a:rPr>
              <a:t>§1.</a:t>
            </a:r>
            <a:endParaRPr lang="en-GB" sz="1200" kern="1200" dirty="0" smtClean="0">
              <a:solidFill>
                <a:schemeClr val="tx1"/>
              </a:solidFill>
              <a:effectLst/>
              <a:latin typeface="+mn-lt"/>
              <a:ea typeface="+mn-ea"/>
              <a:cs typeface="+mn-cs"/>
            </a:endParaRP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93</a:t>
            </a:fld>
            <a:endParaRPr lang="en-US">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20,</a:t>
            </a:r>
            <a:r>
              <a:rPr lang="en-US" baseline="0" dirty="0" smtClean="0"/>
              <a:t> </a:t>
            </a:r>
            <a:r>
              <a:rPr lang="en-US" u="none" baseline="0" dirty="0" smtClean="0">
                <a:solidFill>
                  <a:srgbClr val="FF0000"/>
                </a:solidFill>
              </a:rPr>
              <a:t>§2.</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94</a:t>
            </a:fld>
            <a:endParaRPr lang="en-US"/>
          </a:p>
        </p:txBody>
      </p:sp>
    </p:spTree>
    <p:extLst>
      <p:ext uri="{BB962C8B-B14F-4D97-AF65-F5344CB8AC3E}">
        <p14:creationId xmlns:p14="http://schemas.microsoft.com/office/powerpoint/2010/main" val="8022102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 the full text of Article 20,</a:t>
            </a:r>
            <a:r>
              <a:rPr lang="en-US" baseline="0" dirty="0" smtClean="0"/>
              <a:t> </a:t>
            </a:r>
            <a:r>
              <a:rPr lang="en-US" u="none" baseline="0" dirty="0" smtClean="0">
                <a:solidFill>
                  <a:srgbClr val="FF0000"/>
                </a:solidFill>
              </a:rPr>
              <a:t>§3 and §4.</a:t>
            </a:r>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95</a:t>
            </a:fld>
            <a:endParaRPr lang="en-US"/>
          </a:p>
        </p:txBody>
      </p:sp>
    </p:spTree>
    <p:extLst>
      <p:ext uri="{BB962C8B-B14F-4D97-AF65-F5344CB8AC3E}">
        <p14:creationId xmlns:p14="http://schemas.microsoft.com/office/powerpoint/2010/main" val="106154216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§1. Explanation of this element is provided on the next slide.</a:t>
            </a:r>
            <a:endParaRPr lang="en-U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96</a:t>
            </a:fld>
            <a:endParaRPr lang="en-US">
              <a:cs typeface="Arial" charset="0"/>
            </a:endParaRPr>
          </a:p>
        </p:txBody>
      </p:sp>
    </p:spTree>
    <p:extLst>
      <p:ext uri="{BB962C8B-B14F-4D97-AF65-F5344CB8AC3E}">
        <p14:creationId xmlns:p14="http://schemas.microsoft.com/office/powerpoint/2010/main" val="34666237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Budapest</a:t>
            </a:r>
            <a:r>
              <a:rPr lang="en-US" baseline="0" dirty="0" smtClean="0"/>
              <a:t> Convention uses the term “competent authorities” to provide a certain level of flexibility to parties to empower the appropriate authorities depending on their legal systems.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97</a:t>
            </a:fld>
            <a:endParaRPr lang="en-US"/>
          </a:p>
        </p:txBody>
      </p:sp>
    </p:spTree>
    <p:extLst>
      <p:ext uri="{BB962C8B-B14F-4D97-AF65-F5344CB8AC3E}">
        <p14:creationId xmlns:p14="http://schemas.microsoft.com/office/powerpoint/2010/main" val="28963021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§1. Explanation of this element is provided on the next slide.</a:t>
            </a:r>
            <a:endParaRPr lang="en-U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98</a:t>
            </a:fld>
            <a:endParaRPr lang="en-US">
              <a:cs typeface="Arial" charset="0"/>
            </a:endParaRPr>
          </a:p>
        </p:txBody>
      </p:sp>
    </p:spTree>
    <p:extLst>
      <p:ext uri="{BB962C8B-B14F-4D97-AF65-F5344CB8AC3E}">
        <p14:creationId xmlns:p14="http://schemas.microsoft.com/office/powerpoint/2010/main" val="1457474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Competent authorities</a:t>
            </a:r>
            <a:r>
              <a:rPr lang="en-US" baseline="0" dirty="0" smtClean="0"/>
              <a:t> may directly use technical means to collect traffic data. The Budapest Convention is technology-neutral in this respect, and parties are free to legislate on specific technical measures that may be used to collect such traffic data.  The competent authorities may also compel a service provider to assist in this regard, including cooperating and assisting the competent authorities to realize this power.</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99</a:t>
            </a:fld>
            <a:endParaRPr lang="en-US"/>
          </a:p>
        </p:txBody>
      </p:sp>
    </p:spTree>
    <p:extLst>
      <p:ext uri="{BB962C8B-B14F-4D97-AF65-F5344CB8AC3E}">
        <p14:creationId xmlns:p14="http://schemas.microsoft.com/office/powerpoint/2010/main" val="7437340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one element of Article 20, </a:t>
            </a:r>
            <a:r>
              <a:rPr lang="en-US" u="none" baseline="0" dirty="0" smtClean="0">
                <a:solidFill>
                  <a:srgbClr val="FF0000"/>
                </a:solidFill>
              </a:rPr>
              <a:t>§1. Explanation of this element is provided on the next slide.</a:t>
            </a:r>
            <a:endParaRPr lang="en-US" dirty="0" smtClean="0"/>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100</a:t>
            </a:fld>
            <a:endParaRPr lang="en-US">
              <a:cs typeface="Arial" charset="0"/>
            </a:endParaRPr>
          </a:p>
        </p:txBody>
      </p:sp>
    </p:spTree>
    <p:extLst>
      <p:ext uri="{BB962C8B-B14F-4D97-AF65-F5344CB8AC3E}">
        <p14:creationId xmlns:p14="http://schemas.microsoft.com/office/powerpoint/2010/main" val="351957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D66CC9-B25F-483D-A125-C624F429E15F}" type="datetime1">
              <a:rPr lang="en-US" smtClean="0"/>
              <a:t>9/6/2017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6989D6E-182F-49B9-85F1-7FD844646C26}" type="datetime1">
              <a:rPr lang="en-US" smtClean="0"/>
              <a:t>9/6/2017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46C4698-E557-47C0-80EE-9F2CB3BE4EC3}" type="datetime1">
              <a:rPr lang="en-US" smtClean="0"/>
              <a:t>9/6/2017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FE7834-AFE2-41A2-A14D-60C72375AD02}" type="datetime1">
              <a:rPr lang="en-US" smtClean="0"/>
              <a:t>9/6/2017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B31E3C9-2B2B-4E31-AB19-2A3114EDDCBB}" type="datetime1">
              <a:rPr lang="en-US" smtClean="0"/>
              <a:t>9/6/2017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4EC6DF8-06AD-4602-AA4D-5FAA29D6D6B9}" type="datetime1">
              <a:rPr lang="en-US" smtClean="0"/>
              <a:t>9/6/2017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D98C850-C1CC-4743-8EB2-4893D3F7948C}" type="datetime1">
              <a:rPr lang="en-US" smtClean="0"/>
              <a:t>9/6/2017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889B5CD-8C21-4351-99EF-3CB45DA04F27}" type="datetime1">
              <a:rPr lang="en-US" smtClean="0"/>
              <a:t>9/6/2017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93E3D5C-F120-4D82-B283-C19001A20BE4}" type="datetime1">
              <a:rPr lang="en-US" smtClean="0"/>
              <a:t>9/6/2017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C13CDD3-5655-4D6B-8A73-B36C1C5DDEE6}" type="datetime1">
              <a:rPr lang="en-US" smtClean="0"/>
              <a:t>9/6/2017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AA094B-4294-46E5-9C83-F4B5DF8F01CF}" type="datetime1">
              <a:rPr lang="en-US" smtClean="0"/>
              <a:t>9/6/2017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EC5768D-25DA-4207-9577-6201AB9269D6}" type="datetime1">
              <a:rPr lang="en-US" smtClean="0"/>
              <a:t>9/6/2017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dirty="0" smtClean="0"/>
              <a:t>Introductory Cybercrime Training for Judges and Prosecutors</a:t>
            </a:r>
          </a:p>
        </p:txBody>
      </p:sp>
      <p:sp>
        <p:nvSpPr>
          <p:cNvPr id="3" name="Subtitle 2"/>
          <p:cNvSpPr>
            <a:spLocks noGrp="1"/>
          </p:cNvSpPr>
          <p:nvPr>
            <p:ph type="subTitle" idx="1"/>
          </p:nvPr>
        </p:nvSpPr>
        <p:spPr/>
        <p:txBody>
          <a:bodyPr>
            <a:normAutofit/>
          </a:bodyPr>
          <a:lstStyle/>
          <a:p>
            <a:pPr eaLnBrk="1" hangingPunct="1"/>
            <a:r>
              <a:rPr lang="en-US" dirty="0" smtClean="0">
                <a:solidFill>
                  <a:srgbClr val="898989"/>
                </a:solidFill>
              </a:rPr>
              <a:t>Sessions 1.2.3</a:t>
            </a:r>
          </a:p>
          <a:p>
            <a:pPr eaLnBrk="1" hangingPunct="1"/>
            <a:r>
              <a:rPr lang="en-US" dirty="0" smtClean="0">
                <a:solidFill>
                  <a:srgbClr val="898989"/>
                </a:solidFill>
              </a:rPr>
              <a:t>Procedural Rules under the Budapest Convention</a:t>
            </a:r>
          </a:p>
        </p:txBody>
      </p:sp>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en-U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29601" cy="1143000"/>
          </a:xfrm>
        </p:spPr>
        <p:txBody>
          <a:bodyPr/>
          <a:lstStyle/>
          <a:p>
            <a:r>
              <a:rPr lang="en-US" sz="3400" b="1" dirty="0" smtClean="0"/>
              <a:t>Traffic Data</a:t>
            </a:r>
            <a:endParaRPr lang="en-US" sz="3400" b="1" dirty="0"/>
          </a:p>
        </p:txBody>
      </p:sp>
      <p:sp>
        <p:nvSpPr>
          <p:cNvPr id="3" name="Content Placeholder 2"/>
          <p:cNvSpPr>
            <a:spLocks noGrp="1"/>
          </p:cNvSpPr>
          <p:nvPr>
            <p:ph idx="1"/>
          </p:nvPr>
        </p:nvSpPr>
        <p:spPr>
          <a:xfrm>
            <a:off x="682171" y="1590910"/>
            <a:ext cx="7779657" cy="4956930"/>
          </a:xfrm>
        </p:spPr>
        <p:txBody>
          <a:bodyPr>
            <a:normAutofit/>
          </a:bodyPr>
          <a:lstStyle/>
          <a:p>
            <a:pPr algn="just">
              <a:spcBef>
                <a:spcPts val="600"/>
              </a:spcBef>
              <a:spcAft>
                <a:spcPts val="1200"/>
              </a:spcAft>
            </a:pPr>
            <a:r>
              <a:rPr lang="en-US" dirty="0" smtClean="0"/>
              <a:t>Computer </a:t>
            </a:r>
            <a:r>
              <a:rPr lang="en-US" dirty="0"/>
              <a:t>data </a:t>
            </a:r>
            <a:r>
              <a:rPr lang="en-US" b="1" u="sng" dirty="0"/>
              <a:t>relating to </a:t>
            </a:r>
            <a:r>
              <a:rPr lang="en-US" b="1" u="sng" dirty="0" smtClean="0"/>
              <a:t>communication</a:t>
            </a:r>
            <a:r>
              <a:rPr lang="en-US" dirty="0" smtClean="0"/>
              <a:t> </a:t>
            </a:r>
            <a:r>
              <a:rPr lang="en-US" dirty="0"/>
              <a:t>by means of </a:t>
            </a:r>
            <a:r>
              <a:rPr lang="en-US" dirty="0" smtClean="0"/>
              <a:t>computer </a:t>
            </a:r>
            <a:r>
              <a:rPr lang="en-US" b="1" u="sng" dirty="0"/>
              <a:t>generated by a computer </a:t>
            </a:r>
            <a:r>
              <a:rPr lang="en-US" b="1" u="sng" dirty="0" smtClean="0"/>
              <a:t>that </a:t>
            </a:r>
            <a:r>
              <a:rPr lang="en-US" b="1" u="sng" dirty="0"/>
              <a:t>formed a part in the chain of </a:t>
            </a:r>
            <a:r>
              <a:rPr lang="en-US" b="1" u="sng" dirty="0" smtClean="0"/>
              <a:t>communication</a:t>
            </a:r>
          </a:p>
          <a:p>
            <a:pPr algn="just">
              <a:spcBef>
                <a:spcPts val="600"/>
              </a:spcBef>
              <a:spcAft>
                <a:spcPts val="1200"/>
              </a:spcAft>
            </a:pPr>
            <a:endParaRPr lang="en-US" b="1" u="sng" dirty="0" smtClean="0"/>
          </a:p>
          <a:p>
            <a:pPr algn="just">
              <a:spcBef>
                <a:spcPts val="600"/>
              </a:spcBef>
              <a:spcAft>
                <a:spcPts val="1200"/>
              </a:spcAft>
            </a:pPr>
            <a:r>
              <a:rPr lang="en-US" dirty="0"/>
              <a:t>Indicates </a:t>
            </a:r>
            <a:r>
              <a:rPr lang="en-US" dirty="0" smtClean="0"/>
              <a:t>communication’s </a:t>
            </a:r>
            <a:r>
              <a:rPr lang="en-US" b="1" u="sng" dirty="0"/>
              <a:t>origin</a:t>
            </a:r>
            <a:r>
              <a:rPr lang="en-US" dirty="0"/>
              <a:t>, </a:t>
            </a:r>
            <a:r>
              <a:rPr lang="en-US" b="1" u="sng" dirty="0"/>
              <a:t>destination</a:t>
            </a:r>
            <a:r>
              <a:rPr lang="en-US" dirty="0"/>
              <a:t>, </a:t>
            </a:r>
            <a:r>
              <a:rPr lang="en-US" b="1" u="sng" dirty="0"/>
              <a:t>route</a:t>
            </a:r>
            <a:r>
              <a:rPr lang="en-US" dirty="0"/>
              <a:t>, </a:t>
            </a:r>
            <a:r>
              <a:rPr lang="en-US" b="1" u="sng" dirty="0"/>
              <a:t>time</a:t>
            </a:r>
            <a:r>
              <a:rPr lang="en-US" dirty="0"/>
              <a:t>, </a:t>
            </a:r>
            <a:r>
              <a:rPr lang="en-US" b="1" u="sng" dirty="0"/>
              <a:t>date</a:t>
            </a:r>
            <a:r>
              <a:rPr lang="en-US" dirty="0"/>
              <a:t>, </a:t>
            </a:r>
            <a:r>
              <a:rPr lang="en-US" b="1" u="sng" dirty="0"/>
              <a:t>size</a:t>
            </a:r>
            <a:r>
              <a:rPr lang="en-US" dirty="0"/>
              <a:t>, </a:t>
            </a:r>
            <a:r>
              <a:rPr lang="en-US" b="1" u="sng" dirty="0"/>
              <a:t>duration</a:t>
            </a:r>
            <a:r>
              <a:rPr lang="en-US" dirty="0"/>
              <a:t>, or </a:t>
            </a:r>
            <a:r>
              <a:rPr lang="en-US" b="1" u="sng" dirty="0"/>
              <a:t>type of underlying service</a:t>
            </a:r>
            <a:r>
              <a:rPr lang="en-US" dirty="0"/>
              <a:t>.</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10</a:t>
            </a:fld>
            <a:endParaRPr lang="en-US" dirty="0"/>
          </a:p>
        </p:txBody>
      </p:sp>
    </p:spTree>
    <p:extLst>
      <p:ext uri="{BB962C8B-B14F-4D97-AF65-F5344CB8AC3E}">
        <p14:creationId xmlns:p14="http://schemas.microsoft.com/office/powerpoint/2010/main" val="308072989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20</a:t>
            </a:r>
            <a:r>
              <a:rPr lang="en-GB" sz="4000" b="1" dirty="0" smtClean="0"/>
              <a:t/>
            </a:r>
            <a:br>
              <a:rPr lang="en-GB" sz="4000" b="1" dirty="0" smtClean="0"/>
            </a:br>
            <a:r>
              <a:rPr lang="en-GB" sz="4000" b="1" dirty="0" smtClean="0"/>
              <a:t>Real</a:t>
            </a:r>
            <a:r>
              <a:rPr lang="en-GB" sz="4000" b="1" dirty="0"/>
              <a:t>-time</a:t>
            </a:r>
            <a:r>
              <a:rPr lang="en-GB" sz="4000" b="1" dirty="0" smtClean="0"/>
              <a:t> Collection </a:t>
            </a:r>
            <a:r>
              <a:rPr lang="en-GB" sz="4000" b="1" dirty="0"/>
              <a:t>of</a:t>
            </a:r>
            <a:r>
              <a:rPr lang="en-GB" sz="4000" b="1" dirty="0" smtClean="0"/>
              <a:t> Traffic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100</a:t>
            </a:fld>
            <a:endParaRPr lang="en-US" dirty="0">
              <a:solidFill>
                <a:schemeClr val="tx1"/>
              </a:solidFill>
            </a:endParaRPr>
          </a:p>
        </p:txBody>
      </p:sp>
      <p:sp>
        <p:nvSpPr>
          <p:cNvPr id="6" name="Rectangle 3"/>
          <p:cNvSpPr txBox="1">
            <a:spLocks noChangeArrowheads="1"/>
          </p:cNvSpPr>
          <p:nvPr/>
        </p:nvSpPr>
        <p:spPr bwMode="auto">
          <a:xfrm>
            <a:off x="457200" y="161544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en-GB" sz="2400" dirty="0" smtClean="0">
                <a:latin typeface="+mj-lt"/>
              </a:rPr>
              <a:t>Each Party shall adopt such legislative and other measures as may be necessary to empower its competent authorities to:</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solidFill>
                  <a:prstClr val="black"/>
                </a:solidFill>
              </a:rPr>
              <a:t>collect or record through the application of technical means on the territory of that Party</a:t>
            </a:r>
            <a:r>
              <a:rPr lang="en-GB"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en-GB" b="1" dirty="0" smtClean="0">
                <a:solidFill>
                  <a:srgbClr val="FF0000"/>
                </a:solidFill>
                <a:latin typeface="+mj-lt"/>
              </a:rPr>
              <a:t>compel a service provider, within its existing technical capability</a:t>
            </a:r>
            <a:r>
              <a:rPr lang="en-GB" sz="2000" dirty="0" smtClean="0">
                <a:latin typeface="+mj-lt"/>
              </a:rPr>
              <a:t>:</a:t>
            </a:r>
          </a:p>
          <a:p>
            <a:pPr marL="1257300" lvl="2" indent="-457200" algn="just" eaLnBrk="1" fontAlgn="auto" hangingPunct="1">
              <a:lnSpc>
                <a:spcPct val="90000"/>
              </a:lnSpc>
              <a:spcBef>
                <a:spcPts val="600"/>
              </a:spcBef>
              <a:spcAft>
                <a:spcPts val="1200"/>
              </a:spcAft>
              <a:buFont typeface="+mj-lt"/>
              <a:buAutoNum type="romanUcPeriod"/>
              <a:defRPr/>
            </a:pPr>
            <a:r>
              <a:rPr lang="en-GB" b="1" dirty="0" smtClean="0">
                <a:solidFill>
                  <a:srgbClr val="FF0000"/>
                </a:solidFill>
                <a:latin typeface="+mj-lt"/>
              </a:rPr>
              <a:t>to collect or record through the application of technical means on the territory of that Party</a:t>
            </a:r>
            <a:r>
              <a:rPr lang="en-GB" sz="1800" dirty="0" smtClean="0">
                <a:latin typeface="+mj-lt"/>
              </a:rPr>
              <a:t>; or</a:t>
            </a:r>
          </a:p>
          <a:p>
            <a:pPr marL="1257300" lvl="2" indent="-457200" algn="just" eaLnBrk="1" fontAlgn="auto" hangingPunct="1">
              <a:lnSpc>
                <a:spcPct val="90000"/>
              </a:lnSpc>
              <a:spcBef>
                <a:spcPts val="600"/>
              </a:spcBef>
              <a:spcAft>
                <a:spcPts val="1200"/>
              </a:spcAft>
              <a:buFont typeface="+mj-lt"/>
              <a:buAutoNum type="romanUcPeriod"/>
              <a:defRPr/>
            </a:pPr>
            <a:r>
              <a:rPr lang="en-GB" b="1" dirty="0" smtClean="0">
                <a:solidFill>
                  <a:srgbClr val="FF0000"/>
                </a:solidFill>
                <a:latin typeface="+mj-lt"/>
              </a:rPr>
              <a:t>to co-operate and assist the competent authorities in the collection </a:t>
            </a:r>
            <a:r>
              <a:rPr lang="en-GB" sz="1800" dirty="0" smtClean="0">
                <a:latin typeface="+mj-lt"/>
              </a:rPr>
              <a:t>or recording of,</a:t>
            </a:r>
          </a:p>
          <a:p>
            <a:pPr marL="811213" lvl="1" indent="0" algn="just" eaLnBrk="1" fontAlgn="auto" hangingPunct="1">
              <a:lnSpc>
                <a:spcPct val="90000"/>
              </a:lnSpc>
              <a:spcBef>
                <a:spcPts val="600"/>
              </a:spcBef>
              <a:spcAft>
                <a:spcPts val="1200"/>
              </a:spcAft>
              <a:buFont typeface="Arial" charset="0"/>
              <a:buNone/>
              <a:defRPr/>
            </a:pPr>
            <a:r>
              <a:rPr lang="en-GB" sz="2000" dirty="0" smtClean="0">
                <a:latin typeface="+mj-lt"/>
              </a:rPr>
              <a:t>traffic data, in real-time, associated with specified communications in its territory transmitted by means of a computer system.</a:t>
            </a:r>
            <a:endParaRPr lang="en-GB" sz="2000" dirty="0">
              <a:latin typeface="+mj-lt"/>
            </a:endParaRPr>
          </a:p>
        </p:txBody>
      </p:sp>
    </p:spTree>
    <p:extLst>
      <p:ext uri="{BB962C8B-B14F-4D97-AF65-F5344CB8AC3E}">
        <p14:creationId xmlns:p14="http://schemas.microsoft.com/office/powerpoint/2010/main" val="35758141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Compel a service provider</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Only applies to extent of technical capability of service provider, whether such technical features are ordinarily used or not</a:t>
            </a:r>
          </a:p>
          <a:p>
            <a:pPr algn="just"/>
            <a:endParaRPr lang="en-US" dirty="0"/>
          </a:p>
          <a:p>
            <a:pPr algn="just"/>
            <a:r>
              <a:rPr lang="en-US" dirty="0" smtClean="0"/>
              <a:t>Does not impose obligation on service providers to:</a:t>
            </a:r>
          </a:p>
          <a:p>
            <a:pPr lvl="1" algn="just"/>
            <a:r>
              <a:rPr lang="en-US" dirty="0" smtClean="0"/>
              <a:t>Develop new equipment</a:t>
            </a:r>
          </a:p>
          <a:p>
            <a:pPr lvl="1" algn="just"/>
            <a:r>
              <a:rPr lang="en-US" dirty="0" smtClean="0"/>
              <a:t>Hire expert support</a:t>
            </a:r>
          </a:p>
          <a:p>
            <a:pPr lvl="1" algn="just"/>
            <a:r>
              <a:rPr lang="en-US" dirty="0" smtClean="0"/>
              <a:t>Engage in costly re-configuration of systems</a:t>
            </a:r>
          </a:p>
          <a:p>
            <a:pPr lvl="1" algn="just"/>
            <a:endParaRPr lang="en-US" dirty="0"/>
          </a:p>
          <a:p>
            <a:pPr marL="0" indent="0" algn="just">
              <a:buNone/>
            </a:pPr>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101</a:t>
            </a:fld>
            <a:endParaRPr lang="en-US" dirty="0">
              <a:solidFill>
                <a:schemeClr val="tx1"/>
              </a:solidFill>
            </a:endParaRPr>
          </a:p>
        </p:txBody>
      </p:sp>
    </p:spTree>
    <p:extLst>
      <p:ext uri="{BB962C8B-B14F-4D97-AF65-F5344CB8AC3E}">
        <p14:creationId xmlns:p14="http://schemas.microsoft.com/office/powerpoint/2010/main" val="13801855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20</a:t>
            </a:r>
            <a:r>
              <a:rPr lang="en-GB" sz="4000" b="1" dirty="0" smtClean="0"/>
              <a:t/>
            </a:r>
            <a:br>
              <a:rPr lang="en-GB" sz="4000" b="1" dirty="0" smtClean="0"/>
            </a:br>
            <a:r>
              <a:rPr lang="en-GB" sz="4000" b="1" dirty="0" smtClean="0"/>
              <a:t>Real</a:t>
            </a:r>
            <a:r>
              <a:rPr lang="en-GB" sz="4000" b="1" dirty="0"/>
              <a:t>-time</a:t>
            </a:r>
            <a:r>
              <a:rPr lang="en-GB" sz="4000" b="1" dirty="0" smtClean="0"/>
              <a:t> Collection </a:t>
            </a:r>
            <a:r>
              <a:rPr lang="en-GB" sz="4000" b="1" dirty="0"/>
              <a:t>of</a:t>
            </a:r>
            <a:r>
              <a:rPr lang="en-GB" sz="4000" b="1" dirty="0" smtClean="0"/>
              <a:t> Traffic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102</a:t>
            </a:fld>
            <a:endParaRPr lang="en-US" dirty="0">
              <a:solidFill>
                <a:schemeClr val="tx1"/>
              </a:solidFill>
            </a:endParaRPr>
          </a:p>
        </p:txBody>
      </p:sp>
      <p:sp>
        <p:nvSpPr>
          <p:cNvPr id="6" name="Rectangle 3"/>
          <p:cNvSpPr txBox="1">
            <a:spLocks noChangeArrowheads="1"/>
          </p:cNvSpPr>
          <p:nvPr/>
        </p:nvSpPr>
        <p:spPr bwMode="auto">
          <a:xfrm>
            <a:off x="441960" y="187452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en-GB" sz="2400" dirty="0" smtClean="0">
                <a:latin typeface="+mj-lt"/>
              </a:rPr>
              <a:t>Each Party shall adopt such legislative and other measures as may be necessary to empower its competent authorities to:</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solidFill>
                  <a:prstClr val="black"/>
                </a:solidFill>
              </a:rPr>
              <a:t>collect or record through the application of technical means on the territory of that Party</a:t>
            </a:r>
            <a:r>
              <a:rPr lang="en-GB"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latin typeface="+mj-lt"/>
              </a:rPr>
              <a:t>compel a service provider, within its existing technical capability:</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collect or record through the application of technical means on the territory of that Party; or</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co-operate and assist the competent authorities in the collection or recording of,</a:t>
            </a:r>
          </a:p>
          <a:p>
            <a:pPr marL="811213" lvl="1" indent="0" algn="just" eaLnBrk="1" fontAlgn="auto" hangingPunct="1">
              <a:lnSpc>
                <a:spcPct val="90000"/>
              </a:lnSpc>
              <a:spcBef>
                <a:spcPts val="600"/>
              </a:spcBef>
              <a:spcAft>
                <a:spcPts val="1200"/>
              </a:spcAft>
              <a:buFont typeface="Arial" charset="0"/>
              <a:buNone/>
              <a:defRPr/>
            </a:pPr>
            <a:r>
              <a:rPr lang="en-GB" sz="2000" dirty="0" smtClean="0">
                <a:latin typeface="+mj-lt"/>
              </a:rPr>
              <a:t>traffic data, in real-time, </a:t>
            </a:r>
            <a:r>
              <a:rPr lang="en-GB" b="1" dirty="0" smtClean="0">
                <a:solidFill>
                  <a:srgbClr val="FF0000"/>
                </a:solidFill>
                <a:latin typeface="+mj-lt"/>
              </a:rPr>
              <a:t>associated with specified communications </a:t>
            </a:r>
            <a:r>
              <a:rPr lang="en-GB" sz="2000" dirty="0" smtClean="0">
                <a:latin typeface="+mj-lt"/>
              </a:rPr>
              <a:t>in its territory transmitted by means of a computer system.</a:t>
            </a:r>
            <a:endParaRPr lang="en-GB" sz="2000" dirty="0">
              <a:latin typeface="+mj-lt"/>
            </a:endParaRPr>
          </a:p>
        </p:txBody>
      </p:sp>
    </p:spTree>
    <p:extLst>
      <p:ext uri="{BB962C8B-B14F-4D97-AF65-F5344CB8AC3E}">
        <p14:creationId xmlns:p14="http://schemas.microsoft.com/office/powerpoint/2010/main" val="18362883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Specified communications</a:t>
            </a:r>
            <a:endParaRPr lang="en-US" sz="3600" b="1" dirty="0"/>
          </a:p>
        </p:txBody>
      </p:sp>
      <p:sp>
        <p:nvSpPr>
          <p:cNvPr id="3" name="Content Placeholder 2"/>
          <p:cNvSpPr>
            <a:spLocks noGrp="1"/>
          </p:cNvSpPr>
          <p:nvPr>
            <p:ph idx="1"/>
          </p:nvPr>
        </p:nvSpPr>
        <p:spPr>
          <a:xfrm>
            <a:off x="635000" y="1585278"/>
            <a:ext cx="8051800" cy="4525963"/>
          </a:xfrm>
        </p:spPr>
        <p:txBody>
          <a:bodyPr/>
          <a:lstStyle/>
          <a:p>
            <a:pPr algn="just">
              <a:spcBef>
                <a:spcPts val="600"/>
              </a:spcBef>
              <a:spcAft>
                <a:spcPts val="1200"/>
              </a:spcAft>
            </a:pPr>
            <a:r>
              <a:rPr lang="en-US" dirty="0" smtClean="0"/>
              <a:t>Traffic data must be associated with specified communications which must be identified by authorizing competent authority</a:t>
            </a:r>
          </a:p>
          <a:p>
            <a:pPr algn="just">
              <a:spcBef>
                <a:spcPts val="600"/>
              </a:spcBef>
              <a:spcAft>
                <a:spcPts val="1200"/>
              </a:spcAft>
            </a:pPr>
            <a:r>
              <a:rPr lang="en-US" dirty="0" smtClean="0"/>
              <a:t>General or indiscriminate surveillance or collection of large amounts of traffic data not permitted </a:t>
            </a:r>
          </a:p>
          <a:p>
            <a:pPr algn="just">
              <a:spcBef>
                <a:spcPts val="600"/>
              </a:spcBef>
              <a:spcAft>
                <a:spcPts val="1200"/>
              </a:spcAft>
            </a:pPr>
            <a:r>
              <a:rPr lang="en-US" dirty="0" smtClean="0"/>
              <a:t>“Fishing expeditions” seeking to discover criminal activities not permitted</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103</a:t>
            </a:fld>
            <a:endParaRPr lang="en-US" dirty="0">
              <a:solidFill>
                <a:schemeClr val="tx1"/>
              </a:solidFill>
            </a:endParaRPr>
          </a:p>
        </p:txBody>
      </p:sp>
    </p:spTree>
    <p:extLst>
      <p:ext uri="{BB962C8B-B14F-4D97-AF65-F5344CB8AC3E}">
        <p14:creationId xmlns:p14="http://schemas.microsoft.com/office/powerpoint/2010/main" val="18677733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Article 20</a:t>
            </a:r>
            <a:br>
              <a:rPr lang="en-GB" sz="3600" b="1" dirty="0">
                <a:solidFill>
                  <a:prstClr val="black"/>
                </a:solidFill>
              </a:rPr>
            </a:br>
            <a:r>
              <a:rPr lang="en-GB" sz="3600" b="1" dirty="0">
                <a:solidFill>
                  <a:prstClr val="black"/>
                </a:solidFill>
              </a:rPr>
              <a:t>Real-time Collection of Traffic Data</a:t>
            </a:r>
            <a:endParaRPr lang="en-US" dirty="0"/>
          </a:p>
        </p:txBody>
      </p:sp>
      <p:sp>
        <p:nvSpPr>
          <p:cNvPr id="3" name="Content Placeholder 2"/>
          <p:cNvSpPr>
            <a:spLocks noGrp="1"/>
          </p:cNvSpPr>
          <p:nvPr>
            <p:ph idx="1"/>
          </p:nvPr>
        </p:nvSpPr>
        <p:spPr>
          <a:xfrm>
            <a:off x="457200" y="1935480"/>
            <a:ext cx="8229600" cy="4525963"/>
          </a:xfrm>
        </p:spPr>
        <p:txBody>
          <a:bodyPr/>
          <a:lstStyle/>
          <a:p>
            <a:pPr marL="514350" indent="-514350" algn="just">
              <a:buFont typeface="+mj-lt"/>
              <a:buAutoNum type="arabicPeriod" startAt="2"/>
            </a:pPr>
            <a:r>
              <a:rPr lang="en-US" sz="2800" dirty="0" smtClean="0"/>
              <a:t>Where a Party, due to the established principles of its domestic legal system, cannot 	adopt the measures referred to in paragraph 	1.a, it may instead adopt legislative and </a:t>
            </a:r>
            <a:r>
              <a:rPr lang="en-US" sz="3600" b="1" dirty="0" smtClean="0">
                <a:solidFill>
                  <a:srgbClr val="FF0000"/>
                </a:solidFill>
              </a:rPr>
              <a:t>other measures as may be necessary</a:t>
            </a:r>
            <a:r>
              <a:rPr lang="en-US" sz="3600" dirty="0" smtClean="0"/>
              <a:t> </a:t>
            </a:r>
            <a:r>
              <a:rPr lang="en-US" sz="2800" dirty="0" smtClean="0"/>
              <a:t>to ensure the real-time collection or recording of traffic data associated with specified communications transmitted in its territory, through the application of technical means on that territory.</a:t>
            </a:r>
            <a:endParaRPr lang="en-US" sz="28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104</a:t>
            </a:fld>
            <a:endParaRPr lang="en-US" dirty="0">
              <a:solidFill>
                <a:schemeClr val="tx1"/>
              </a:solidFill>
            </a:endParaRPr>
          </a:p>
        </p:txBody>
      </p:sp>
    </p:spTree>
    <p:extLst>
      <p:ext uri="{BB962C8B-B14F-4D97-AF65-F5344CB8AC3E}">
        <p14:creationId xmlns:p14="http://schemas.microsoft.com/office/powerpoint/2010/main" val="14739869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Other measures</a:t>
            </a:r>
            <a:endParaRPr lang="en-US" sz="3600" b="1" dirty="0"/>
          </a:p>
        </p:txBody>
      </p:sp>
      <p:sp>
        <p:nvSpPr>
          <p:cNvPr id="3" name="Content Placeholder 2"/>
          <p:cNvSpPr>
            <a:spLocks noGrp="1"/>
          </p:cNvSpPr>
          <p:nvPr>
            <p:ph idx="1"/>
          </p:nvPr>
        </p:nvSpPr>
        <p:spPr>
          <a:xfrm>
            <a:off x="635000" y="1691958"/>
            <a:ext cx="8051800" cy="4525963"/>
          </a:xfrm>
        </p:spPr>
        <p:txBody>
          <a:bodyPr/>
          <a:lstStyle/>
          <a:p>
            <a:pPr algn="just"/>
            <a:r>
              <a:rPr lang="en-US" dirty="0" smtClean="0"/>
              <a:t>Some jurisdictions do not allow law enforcement authorities to collect or record data in real-time without assistance or at least knowledge of service provider </a:t>
            </a:r>
          </a:p>
          <a:p>
            <a:pPr algn="just"/>
            <a:endParaRPr lang="en-US" dirty="0"/>
          </a:p>
          <a:p>
            <a:pPr algn="just"/>
            <a:r>
              <a:rPr lang="en-US" dirty="0" smtClean="0"/>
              <a:t>Other measures may be adopted including:</a:t>
            </a:r>
          </a:p>
          <a:p>
            <a:pPr lvl="1" algn="just"/>
            <a:r>
              <a:rPr lang="en-US" dirty="0" smtClean="0"/>
              <a:t>Compelling service provider to provide necessary technical facilities</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105</a:t>
            </a:fld>
            <a:endParaRPr lang="en-US" dirty="0">
              <a:solidFill>
                <a:schemeClr val="tx1"/>
              </a:solidFill>
            </a:endParaRPr>
          </a:p>
        </p:txBody>
      </p:sp>
    </p:spTree>
    <p:extLst>
      <p:ext uri="{BB962C8B-B14F-4D97-AF65-F5344CB8AC3E}">
        <p14:creationId xmlns:p14="http://schemas.microsoft.com/office/powerpoint/2010/main" val="9875650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Article 20</a:t>
            </a:r>
            <a:br>
              <a:rPr lang="en-GB" sz="3600" b="1" dirty="0">
                <a:solidFill>
                  <a:prstClr val="black"/>
                </a:solidFill>
              </a:rPr>
            </a:br>
            <a:r>
              <a:rPr lang="en-GB" sz="3600" b="1" dirty="0">
                <a:solidFill>
                  <a:prstClr val="black"/>
                </a:solidFill>
              </a:rPr>
              <a:t>Real-time Collection of Traffic Data</a:t>
            </a:r>
            <a:endParaRPr lang="en-US" dirty="0"/>
          </a:p>
        </p:txBody>
      </p:sp>
      <p:sp>
        <p:nvSpPr>
          <p:cNvPr id="3" name="Content Placeholder 2"/>
          <p:cNvSpPr>
            <a:spLocks noGrp="1"/>
          </p:cNvSpPr>
          <p:nvPr>
            <p:ph idx="1"/>
          </p:nvPr>
        </p:nvSpPr>
        <p:spPr>
          <a:xfrm>
            <a:off x="457200" y="2042160"/>
            <a:ext cx="8229600" cy="4084003"/>
          </a:xfrm>
        </p:spPr>
        <p:txBody>
          <a:bodyPr/>
          <a:lstStyle/>
          <a:p>
            <a:pPr marL="514350" indent="-514350" algn="just">
              <a:buFont typeface="+mj-lt"/>
              <a:buAutoNum type="arabicPeriod" startAt="3"/>
            </a:pPr>
            <a:r>
              <a:rPr lang="en-US" sz="2800" dirty="0" smtClean="0"/>
              <a:t>Each </a:t>
            </a:r>
            <a:r>
              <a:rPr lang="en-US" sz="2800" dirty="0"/>
              <a:t>Party shall adopt such legislative </a:t>
            </a:r>
            <a:r>
              <a:rPr lang="en-US" sz="2800" dirty="0" smtClean="0"/>
              <a:t>and other </a:t>
            </a:r>
            <a:r>
              <a:rPr lang="en-US" sz="2800" dirty="0"/>
              <a:t>measures as may be necessary </a:t>
            </a:r>
            <a:r>
              <a:rPr lang="en-US" sz="2800" dirty="0" smtClean="0"/>
              <a:t>to </a:t>
            </a:r>
            <a:r>
              <a:rPr lang="en-US" sz="3600" b="1" dirty="0" smtClean="0">
                <a:solidFill>
                  <a:srgbClr val="FF0000"/>
                </a:solidFill>
              </a:rPr>
              <a:t>oblige a service </a:t>
            </a:r>
            <a:r>
              <a:rPr lang="en-US" sz="3600" b="1" dirty="0">
                <a:solidFill>
                  <a:srgbClr val="FF0000"/>
                </a:solidFill>
              </a:rPr>
              <a:t>provider to </a:t>
            </a:r>
            <a:r>
              <a:rPr lang="en-US" sz="3600" b="1" dirty="0" smtClean="0">
                <a:solidFill>
                  <a:srgbClr val="FF0000"/>
                </a:solidFill>
              </a:rPr>
              <a:t>keep confidential the </a:t>
            </a:r>
            <a:r>
              <a:rPr lang="en-US" sz="3600" b="1" dirty="0">
                <a:solidFill>
                  <a:srgbClr val="FF0000"/>
                </a:solidFill>
              </a:rPr>
              <a:t>fact of the execution of any power </a:t>
            </a:r>
            <a:r>
              <a:rPr lang="en-US" sz="2800" dirty="0" smtClean="0"/>
              <a:t>provided </a:t>
            </a:r>
            <a:r>
              <a:rPr lang="en-US" sz="2800" dirty="0"/>
              <a:t>for in </a:t>
            </a:r>
            <a:r>
              <a:rPr lang="en-US" sz="2800" dirty="0" smtClean="0"/>
              <a:t>this article </a:t>
            </a:r>
            <a:r>
              <a:rPr lang="en-US" sz="2800" dirty="0"/>
              <a:t>and </a:t>
            </a:r>
            <a:r>
              <a:rPr lang="en-US" sz="2800" dirty="0" smtClean="0"/>
              <a:t>any information </a:t>
            </a:r>
            <a:r>
              <a:rPr lang="en-US" sz="2800" dirty="0"/>
              <a:t>relating to it.</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106</a:t>
            </a:fld>
            <a:endParaRPr lang="en-US" dirty="0">
              <a:solidFill>
                <a:schemeClr val="tx1"/>
              </a:solidFill>
            </a:endParaRPr>
          </a:p>
        </p:txBody>
      </p:sp>
    </p:spTree>
    <p:extLst>
      <p:ext uri="{BB962C8B-B14F-4D97-AF65-F5344CB8AC3E}">
        <p14:creationId xmlns:p14="http://schemas.microsoft.com/office/powerpoint/2010/main" val="38555659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Oblige service provider to keep measures confidential </a:t>
            </a:r>
            <a:endParaRPr lang="en-US" sz="3600" b="1" dirty="0"/>
          </a:p>
        </p:txBody>
      </p:sp>
      <p:sp>
        <p:nvSpPr>
          <p:cNvPr id="3" name="Content Placeholder 2"/>
          <p:cNvSpPr>
            <a:spLocks noGrp="1"/>
          </p:cNvSpPr>
          <p:nvPr>
            <p:ph idx="1"/>
          </p:nvPr>
        </p:nvSpPr>
        <p:spPr>
          <a:xfrm>
            <a:off x="635000" y="1813878"/>
            <a:ext cx="7914640" cy="4525963"/>
          </a:xfrm>
        </p:spPr>
        <p:txBody>
          <a:bodyPr/>
          <a:lstStyle/>
          <a:p>
            <a:pPr algn="just"/>
            <a:r>
              <a:rPr lang="en-US" dirty="0" smtClean="0"/>
              <a:t>Only effective if undertaken without knowledge of persons being investigated </a:t>
            </a:r>
          </a:p>
          <a:p>
            <a:pPr algn="just"/>
            <a:endParaRPr lang="en-US" dirty="0"/>
          </a:p>
          <a:p>
            <a:pPr algn="just"/>
            <a:r>
              <a:rPr lang="en-US" dirty="0" smtClean="0"/>
              <a:t>Communicating parties must not perceive the operation</a:t>
            </a:r>
          </a:p>
          <a:p>
            <a:pPr algn="just"/>
            <a:endParaRPr lang="en-US" dirty="0"/>
          </a:p>
          <a:p>
            <a:pPr algn="just"/>
            <a:r>
              <a:rPr lang="en-US" dirty="0" smtClean="0"/>
              <a:t>Service providers must be under obligation of secrecy </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107</a:t>
            </a:fld>
            <a:endParaRPr lang="en-US" dirty="0">
              <a:solidFill>
                <a:schemeClr val="tx1"/>
              </a:solidFill>
            </a:endParaRPr>
          </a:p>
        </p:txBody>
      </p:sp>
    </p:spTree>
    <p:extLst>
      <p:ext uri="{BB962C8B-B14F-4D97-AF65-F5344CB8AC3E}">
        <p14:creationId xmlns:p14="http://schemas.microsoft.com/office/powerpoint/2010/main" val="27911604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108</a:t>
            </a:fld>
            <a:endParaRPr lang="en-US"/>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Interception of Content Data</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smtClean="0">
                <a:ea typeface="ＭＳ Ｐゴシック" pitchFamily="34" charset="-128"/>
              </a:rPr>
              <a:t>Very </a:t>
            </a:r>
            <a:r>
              <a:rPr lang="en-GB" altLang="x-none" sz="2800" i="1" dirty="0">
                <a:ea typeface="ＭＳ Ｐゴシック" pitchFamily="34" charset="-128"/>
              </a:rPr>
              <a:t>powerful investigative tool, </a:t>
            </a:r>
            <a:r>
              <a:rPr lang="en-GB" altLang="x-none" sz="2800" i="1" dirty="0" smtClean="0">
                <a:ea typeface="ＭＳ Ｐゴシック" pitchFamily="34" charset="-128"/>
              </a:rPr>
              <a:t>but also </a:t>
            </a:r>
            <a:r>
              <a:rPr lang="en-GB" altLang="x-none" sz="2800" i="1" dirty="0">
                <a:ea typeface="ＭＳ Ｐゴシック" pitchFamily="34" charset="-128"/>
              </a:rPr>
              <a:t>very intrusive </a:t>
            </a: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smtClean="0">
                <a:ea typeface="ＭＳ Ｐゴシック" pitchFamily="34" charset="-128"/>
              </a:rPr>
              <a:t>It is </a:t>
            </a:r>
            <a:r>
              <a:rPr lang="en-GB" altLang="x-none" sz="2800" i="1" dirty="0">
                <a:ea typeface="ＭＳ Ｐゴシック" pitchFamily="34" charset="-128"/>
              </a:rPr>
              <a:t>only </a:t>
            </a:r>
            <a:r>
              <a:rPr lang="en-GB" altLang="x-none" sz="2800" i="1" dirty="0" smtClean="0">
                <a:ea typeface="ＭＳ Ｐゴシック" pitchFamily="34" charset="-128"/>
              </a:rPr>
              <a:t>allowed </a:t>
            </a:r>
            <a:r>
              <a:rPr lang="en-GB" altLang="x-none" sz="2800" i="1" dirty="0">
                <a:ea typeface="ＭＳ Ｐゴシック" pitchFamily="34" charset="-128"/>
              </a:rPr>
              <a:t>in relation to a range of serious offences to be determined by national </a:t>
            </a:r>
            <a:r>
              <a:rPr lang="en-GB" altLang="x-none" sz="2800" i="1" dirty="0" smtClean="0">
                <a:ea typeface="ＭＳ Ｐゴシック" pitchFamily="34" charset="-128"/>
              </a:rPr>
              <a:t>laws</a:t>
            </a:r>
          </a:p>
          <a:p>
            <a:pPr algn="ctr" eaLnBrk="1" hangingPunct="1">
              <a:lnSpc>
                <a:spcPct val="80000"/>
              </a:lnSpc>
              <a:spcBef>
                <a:spcPts val="600"/>
              </a:spcBef>
              <a:spcAft>
                <a:spcPts val="1200"/>
              </a:spcAft>
              <a:defRPr/>
            </a:pPr>
            <a:r>
              <a:rPr lang="en-GB" altLang="x-none" sz="2800" i="1" dirty="0" smtClean="0">
                <a:ea typeface="ＭＳ Ｐゴシック" pitchFamily="34" charset="-128"/>
              </a:rPr>
              <a:t>Adequate safeguards need to be put in place</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122883" name="Rectangle 3"/>
          <p:cNvSpPr>
            <a:spLocks noGrp="1" noChangeArrowheads="1"/>
          </p:cNvSpPr>
          <p:nvPr>
            <p:ph type="body" idx="1"/>
          </p:nvPr>
        </p:nvSpPr>
        <p:spPr>
          <a:xfrm>
            <a:off x="457200" y="1600201"/>
            <a:ext cx="8229600" cy="4756150"/>
          </a:xfrm>
        </p:spPr>
        <p:txBody>
          <a:bodyPr rtlCol="0">
            <a:normAutofit/>
          </a:bodyPr>
          <a:lstStyle/>
          <a:p>
            <a:pPr marL="457200" indent="-457200" algn="just" eaLnBrk="1" fontAlgn="auto" hangingPunct="1">
              <a:lnSpc>
                <a:spcPct val="80000"/>
              </a:lnSpc>
              <a:spcBef>
                <a:spcPts val="600"/>
              </a:spcBef>
              <a:spcAft>
                <a:spcPts val="1200"/>
              </a:spcAft>
              <a:buFont typeface="+mj-lt"/>
              <a:buAutoNum type="arabicPeriod"/>
              <a:defRPr/>
            </a:pPr>
            <a:r>
              <a:rPr lang="en-GB" sz="2400" dirty="0" smtClean="0"/>
              <a:t>Each </a:t>
            </a:r>
            <a:r>
              <a:rPr lang="en-GB" sz="2400" dirty="0"/>
              <a:t>Party shall adopt such legislative and other measures as may be necessary, in relation to a range of serious offences to be determined by domestic law, to empower its competent authorities </a:t>
            </a:r>
            <a:r>
              <a:rPr lang="en-GB" sz="2400" dirty="0" smtClean="0"/>
              <a:t>to:</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collect </a:t>
            </a:r>
            <a:r>
              <a:rPr lang="en-GB" sz="2000" dirty="0"/>
              <a:t>or record through the application of technical means on the territory of that Party, </a:t>
            </a:r>
            <a:r>
              <a:rPr lang="en-GB" sz="2000" dirty="0" smtClean="0"/>
              <a:t>and</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compel </a:t>
            </a:r>
            <a:r>
              <a:rPr lang="en-GB" sz="2000" dirty="0"/>
              <a:t>a service provider, within its existing technical </a:t>
            </a:r>
            <a:r>
              <a:rPr lang="en-GB" sz="2000" dirty="0" smtClean="0"/>
              <a:t>capability:</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a:t>
            </a:r>
            <a:r>
              <a:rPr lang="en-GB" sz="1600" dirty="0"/>
              <a:t>collect or record through the application of technical</a:t>
            </a:r>
            <a:r>
              <a:rPr lang="en-GB" sz="1600" dirty="0" smtClean="0"/>
              <a:t>  means </a:t>
            </a:r>
            <a:r>
              <a:rPr lang="en-GB" sz="1600" dirty="0"/>
              <a:t>on the territory of that Party, </a:t>
            </a:r>
            <a:r>
              <a:rPr lang="en-GB" sz="1600" dirty="0" smtClean="0"/>
              <a:t>or</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a:t>
            </a:r>
            <a:r>
              <a:rPr lang="en-GB" sz="1600" dirty="0"/>
              <a:t>co-operate and assist the competent authorities in the collection or recording </a:t>
            </a:r>
            <a:r>
              <a:rPr lang="en-GB" sz="1600" dirty="0" smtClean="0"/>
              <a:t>of,</a:t>
            </a:r>
          </a:p>
          <a:p>
            <a:pPr marL="400050" lvl="1" indent="409575" algn="just" eaLnBrk="1" fontAlgn="auto" hangingPunct="1">
              <a:lnSpc>
                <a:spcPct val="80000"/>
              </a:lnSpc>
              <a:spcBef>
                <a:spcPts val="600"/>
              </a:spcBef>
              <a:spcAft>
                <a:spcPts val="1200"/>
              </a:spcAft>
              <a:buNone/>
              <a:defRPr/>
            </a:pPr>
            <a:r>
              <a:rPr lang="en-GB" sz="2000" dirty="0"/>
              <a:t>	</a:t>
            </a:r>
            <a:r>
              <a:rPr lang="en-GB" sz="2000" dirty="0" smtClean="0"/>
              <a:t>content </a:t>
            </a:r>
            <a:r>
              <a:rPr lang="en-GB" sz="2000" dirty="0"/>
              <a:t>data, in real-time, of specified communications in its </a:t>
            </a:r>
            <a:r>
              <a:rPr lang="en-GB" sz="2000" dirty="0" smtClean="0"/>
              <a:t>				territory </a:t>
            </a:r>
            <a:r>
              <a:rPr lang="en-GB" sz="2000" dirty="0"/>
              <a:t>transmitted by means of a computer system.</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109</a:t>
            </a:fld>
            <a:endParaRPr lang="en-US"/>
          </a:p>
        </p:txBody>
      </p:sp>
    </p:spTree>
    <p:extLst>
      <p:ext uri="{BB962C8B-B14F-4D97-AF65-F5344CB8AC3E}">
        <p14:creationId xmlns:p14="http://schemas.microsoft.com/office/powerpoint/2010/main" val="1350269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442913"/>
            <a:ext cx="8166538" cy="1143000"/>
          </a:xfrm>
        </p:spPr>
        <p:txBody>
          <a:bodyPr/>
          <a:lstStyle/>
          <a:p>
            <a:r>
              <a:rPr lang="en-US" sz="3400" b="1" dirty="0" smtClean="0"/>
              <a:t>Content data	</a:t>
            </a:r>
            <a:endParaRPr lang="en-US" sz="3400" b="1" dirty="0"/>
          </a:p>
        </p:txBody>
      </p:sp>
      <p:sp>
        <p:nvSpPr>
          <p:cNvPr id="3" name="Content Placeholder 2"/>
          <p:cNvSpPr>
            <a:spLocks noGrp="1"/>
          </p:cNvSpPr>
          <p:nvPr>
            <p:ph idx="1"/>
          </p:nvPr>
        </p:nvSpPr>
        <p:spPr>
          <a:xfrm>
            <a:off x="435427" y="1847165"/>
            <a:ext cx="8338457" cy="4433660"/>
          </a:xfrm>
        </p:spPr>
        <p:txBody>
          <a:bodyPr>
            <a:normAutofit fontScale="92500" lnSpcReduction="10000"/>
          </a:bodyPr>
          <a:lstStyle/>
          <a:p>
            <a:pPr marL="342900" lvl="1" indent="-342900">
              <a:spcBef>
                <a:spcPts val="600"/>
              </a:spcBef>
              <a:spcAft>
                <a:spcPts val="1200"/>
              </a:spcAft>
              <a:buFont typeface="Arial"/>
              <a:buChar char="•"/>
            </a:pPr>
            <a:r>
              <a:rPr lang="en-US" sz="3200" b="1" u="sng" dirty="0" smtClean="0"/>
              <a:t>Communication </a:t>
            </a:r>
            <a:r>
              <a:rPr lang="en-US" sz="3200" b="1" u="sng" dirty="0"/>
              <a:t>content</a:t>
            </a:r>
            <a:r>
              <a:rPr lang="en-US" sz="3200" dirty="0"/>
              <a:t> of the </a:t>
            </a:r>
            <a:r>
              <a:rPr lang="en-US" sz="3200" dirty="0" smtClean="0"/>
              <a:t>communication, i.e</a:t>
            </a:r>
            <a:r>
              <a:rPr lang="en-US" sz="3200" dirty="0"/>
              <a:t>., the meaning or purport of the communication, or the </a:t>
            </a:r>
            <a:r>
              <a:rPr lang="en-US" sz="3200" b="1" u="sng" dirty="0"/>
              <a:t>message or information being conveyed</a:t>
            </a:r>
            <a:r>
              <a:rPr lang="en-US" sz="3200" b="1" dirty="0"/>
              <a:t> </a:t>
            </a:r>
            <a:r>
              <a:rPr lang="en-US" sz="3200" dirty="0"/>
              <a:t>by </a:t>
            </a:r>
            <a:r>
              <a:rPr lang="en-US" sz="3200" dirty="0" smtClean="0"/>
              <a:t>the communication </a:t>
            </a:r>
            <a:r>
              <a:rPr lang="en-US" sz="3200" dirty="0"/>
              <a:t>(other than traffic </a:t>
            </a:r>
            <a:r>
              <a:rPr lang="en-US" sz="3200" dirty="0" smtClean="0"/>
              <a:t>data)</a:t>
            </a:r>
          </a:p>
          <a:p>
            <a:pPr marL="342900" lvl="1" indent="-342900">
              <a:spcBef>
                <a:spcPts val="600"/>
              </a:spcBef>
              <a:spcAft>
                <a:spcPts val="1200"/>
              </a:spcAft>
              <a:buFont typeface="Arial"/>
              <a:buChar char="•"/>
            </a:pPr>
            <a:r>
              <a:rPr lang="en-US" sz="3200" dirty="0" smtClean="0"/>
              <a:t>Includes </a:t>
            </a:r>
            <a:r>
              <a:rPr lang="en-US" sz="3200" b="1" u="sng" dirty="0" smtClean="0"/>
              <a:t>stored content</a:t>
            </a:r>
            <a:r>
              <a:rPr lang="en-US" sz="3200" b="1" dirty="0" smtClean="0"/>
              <a:t> </a:t>
            </a:r>
            <a:r>
              <a:rPr lang="en-US" sz="3200" dirty="0" smtClean="0"/>
              <a:t>and </a:t>
            </a:r>
            <a:r>
              <a:rPr lang="en-US" sz="3200" b="1" u="sng" dirty="0" smtClean="0"/>
              <a:t>future content</a:t>
            </a:r>
            <a:endParaRPr lang="en-US" sz="3200" b="1" u="sng" dirty="0"/>
          </a:p>
          <a:p>
            <a:pPr marL="342900" lvl="1" indent="-342900">
              <a:spcBef>
                <a:spcPts val="600"/>
              </a:spcBef>
              <a:spcAft>
                <a:spcPts val="1200"/>
              </a:spcAft>
              <a:buFont typeface="Arial"/>
              <a:buChar char="•"/>
            </a:pPr>
            <a:endParaRPr lang="en-US" sz="3200" dirty="0" smtClean="0"/>
          </a:p>
          <a:p>
            <a:pPr marL="342900" lvl="1" indent="-342900">
              <a:spcBef>
                <a:spcPts val="600"/>
              </a:spcBef>
              <a:spcAft>
                <a:spcPts val="1200"/>
              </a:spcAft>
              <a:buFont typeface="Arial"/>
              <a:buChar char="•"/>
            </a:pPr>
            <a:r>
              <a:rPr lang="en-US" sz="3200" dirty="0" smtClean="0"/>
              <a:t>E.g. </a:t>
            </a:r>
            <a:r>
              <a:rPr lang="en-US" sz="3200" b="1" u="sng" dirty="0" smtClean="0"/>
              <a:t>emails</a:t>
            </a:r>
            <a:r>
              <a:rPr lang="en-US" sz="3200" b="1" u="sng" dirty="0"/>
              <a:t>, images, movies, music</a:t>
            </a:r>
            <a:r>
              <a:rPr lang="en-US" sz="3200" dirty="0"/>
              <a:t> and other </a:t>
            </a:r>
            <a:r>
              <a:rPr lang="en-US" sz="3200" dirty="0" smtClean="0"/>
              <a:t>files</a:t>
            </a:r>
            <a:endParaRPr lang="en-US" sz="32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11</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a:t>
            </a:r>
            <a:fld id="{CBD56858-EB0B-D04D-B23C-7A827FD60C9F}" type="slidenum">
              <a:rPr lang="en-US" smtClean="0"/>
              <a:pPr/>
              <a:t>11</a:t>
            </a:fld>
            <a:endParaRPr lang="en-US" dirty="0"/>
          </a:p>
        </p:txBody>
      </p:sp>
    </p:spTree>
    <p:extLst>
      <p:ext uri="{BB962C8B-B14F-4D97-AF65-F5344CB8AC3E}">
        <p14:creationId xmlns:p14="http://schemas.microsoft.com/office/powerpoint/2010/main" val="17602966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122883" name="Rectangle 3"/>
          <p:cNvSpPr>
            <a:spLocks noGrp="1" noChangeArrowheads="1"/>
          </p:cNvSpPr>
          <p:nvPr>
            <p:ph type="body" idx="1"/>
          </p:nvPr>
        </p:nvSpPr>
        <p:spPr>
          <a:xfrm>
            <a:off x="351690" y="1881560"/>
            <a:ext cx="8405446" cy="4492375"/>
          </a:xfrm>
        </p:spPr>
        <p:txBody>
          <a:bodyPr rtlCol="0">
            <a:normAutofit/>
          </a:bodyPr>
          <a:lstStyle/>
          <a:p>
            <a:pPr marL="514350" indent="-514350" algn="just">
              <a:buFont typeface="+mj-lt"/>
              <a:buAutoNum type="arabicPeriod" startAt="2"/>
            </a:pPr>
            <a:r>
              <a:rPr lang="en-US" dirty="0" smtClean="0"/>
              <a:t>Where </a:t>
            </a:r>
            <a:r>
              <a:rPr lang="en-US" dirty="0"/>
              <a:t>a Party, due to the established principles of </a:t>
            </a:r>
            <a:r>
              <a:rPr lang="en-US" dirty="0" smtClean="0"/>
              <a:t>its</a:t>
            </a:r>
            <a:r>
              <a:rPr lang="en-US" dirty="0"/>
              <a:t> </a:t>
            </a:r>
            <a:r>
              <a:rPr lang="en-US" dirty="0" smtClean="0"/>
              <a:t>domestic legal </a:t>
            </a:r>
            <a:r>
              <a:rPr lang="en-US" dirty="0"/>
              <a:t>system, cannot </a:t>
            </a:r>
            <a:r>
              <a:rPr lang="en-US" dirty="0" smtClean="0"/>
              <a:t>adopt the </a:t>
            </a:r>
            <a:r>
              <a:rPr lang="en-US" dirty="0"/>
              <a:t>measures </a:t>
            </a:r>
            <a:r>
              <a:rPr lang="en-US" dirty="0" smtClean="0"/>
              <a:t>referred to </a:t>
            </a:r>
            <a:r>
              <a:rPr lang="en-US" dirty="0"/>
              <a:t>in paragraph 1.a, it may instead adopt legislative and </a:t>
            </a:r>
            <a:r>
              <a:rPr lang="en-US" dirty="0" smtClean="0"/>
              <a:t>other measures as may be necessary to ensure the real-time collection or recording of content data on specified communications in its territory through the application of technical means on that territory.</a:t>
            </a:r>
            <a:endParaRPr lang="en-GB"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110</a:t>
            </a:fld>
            <a:endParaRPr lang="en-US"/>
          </a:p>
        </p:txBody>
      </p:sp>
    </p:spTree>
    <p:extLst>
      <p:ext uri="{BB962C8B-B14F-4D97-AF65-F5344CB8AC3E}">
        <p14:creationId xmlns:p14="http://schemas.microsoft.com/office/powerpoint/2010/main" val="162753057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t>Article 21</a:t>
            </a:r>
            <a:br>
              <a:rPr lang="en-GB" sz="3600" b="1" dirty="0"/>
            </a:br>
            <a:r>
              <a:rPr lang="en-GB" sz="3600" b="1" dirty="0"/>
              <a:t>Interception of Content Data</a:t>
            </a:r>
            <a:endParaRPr lang="en-US" dirty="0"/>
          </a:p>
        </p:txBody>
      </p:sp>
      <p:sp>
        <p:nvSpPr>
          <p:cNvPr id="3"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en-US" dirty="0" smtClean="0"/>
              <a:t>Each </a:t>
            </a:r>
            <a:r>
              <a:rPr lang="en-US" dirty="0"/>
              <a:t>Party shall adopt such legislative </a:t>
            </a:r>
            <a:r>
              <a:rPr lang="en-US" dirty="0" smtClean="0"/>
              <a:t>and other </a:t>
            </a:r>
            <a:r>
              <a:rPr lang="en-US" dirty="0"/>
              <a:t>measures as may be necessary </a:t>
            </a:r>
            <a:r>
              <a:rPr lang="en-US" dirty="0" smtClean="0"/>
              <a:t>to oblige a service </a:t>
            </a:r>
            <a:r>
              <a:rPr lang="en-US" dirty="0"/>
              <a:t>provider to keep </a:t>
            </a:r>
            <a:r>
              <a:rPr lang="en-US" dirty="0" smtClean="0"/>
              <a:t>confidential the </a:t>
            </a:r>
            <a:r>
              <a:rPr lang="en-US" dirty="0"/>
              <a:t>fact of the execution of any </a:t>
            </a:r>
            <a:r>
              <a:rPr lang="en-US" dirty="0" smtClean="0"/>
              <a:t>power provided </a:t>
            </a:r>
            <a:r>
              <a:rPr lang="en-US" dirty="0"/>
              <a:t>for in </a:t>
            </a:r>
            <a:r>
              <a:rPr lang="en-US" dirty="0" smtClean="0"/>
              <a:t>this article </a:t>
            </a:r>
            <a:r>
              <a:rPr lang="en-US" dirty="0"/>
              <a:t>and </a:t>
            </a:r>
            <a:r>
              <a:rPr lang="en-US" dirty="0" smtClean="0"/>
              <a:t>any information </a:t>
            </a:r>
            <a:r>
              <a:rPr lang="en-US" dirty="0"/>
              <a:t>relating to it</a:t>
            </a:r>
            <a:r>
              <a:rPr lang="en-US" dirty="0" smtClean="0"/>
              <a:t>.</a:t>
            </a:r>
          </a:p>
          <a:p>
            <a:pPr marL="514350" indent="-514350" algn="just">
              <a:buFont typeface="+mj-lt"/>
              <a:buAutoNum type="arabicPeriod" startAt="3"/>
            </a:pPr>
            <a:endParaRPr lang="en-US" dirty="0"/>
          </a:p>
          <a:p>
            <a:pPr marL="514350" indent="-514350" algn="just">
              <a:buFont typeface="+mj-lt"/>
              <a:buAutoNum type="arabicPeriod" startAt="3"/>
            </a:pPr>
            <a:r>
              <a:rPr lang="en-US" dirty="0"/>
              <a:t>The powers and procedures referred to in </a:t>
            </a:r>
            <a:r>
              <a:rPr lang="en-US" dirty="0" smtClean="0"/>
              <a:t>this article </a:t>
            </a:r>
            <a:r>
              <a:rPr lang="en-US" dirty="0"/>
              <a:t>shall be subject to Articles 14 and 15</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111</a:t>
            </a:fld>
            <a:endParaRPr lang="en-US"/>
          </a:p>
        </p:txBody>
      </p:sp>
    </p:spTree>
    <p:extLst>
      <p:ext uri="{BB962C8B-B14F-4D97-AF65-F5344CB8AC3E}">
        <p14:creationId xmlns:p14="http://schemas.microsoft.com/office/powerpoint/2010/main" val="22882408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112</a:t>
            </a:fld>
            <a:endParaRPr lang="en-US" dirty="0">
              <a:solidFill>
                <a:schemeClr val="tx1"/>
              </a:solidFill>
            </a:endParaRPr>
          </a:p>
        </p:txBody>
      </p:sp>
      <p:sp>
        <p:nvSpPr>
          <p:cNvPr id="6" name="Rectangle 3"/>
          <p:cNvSpPr txBox="1">
            <a:spLocks noChangeArrowheads="1"/>
          </p:cNvSpPr>
          <p:nvPr/>
        </p:nvSpPr>
        <p:spPr bwMode="auto">
          <a:xfrm>
            <a:off x="457200" y="1758466"/>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en-GB" sz="2400" dirty="0" smtClean="0"/>
              <a:t>Each Party shall adopt such legislative and other measures as may be necessary, in relation to a range of serious offences to be determined by domestic law, to empower its </a:t>
            </a:r>
            <a:r>
              <a:rPr lang="en-GB" b="1" dirty="0" smtClean="0">
                <a:solidFill>
                  <a:srgbClr val="FF0000"/>
                </a:solidFill>
              </a:rPr>
              <a:t>competent authorities </a:t>
            </a:r>
            <a:r>
              <a:rPr lang="en-GB" sz="2400" dirty="0" smtClean="0"/>
              <a:t>to:</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collect or record through the application of technical means on the territory of that Party, and</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compel a service provider, within its existing technical capability:</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collect or record through the application of technical  means on the territory of that Party, or</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co-operate and assist the competent authorities in the collection or recording of,</a:t>
            </a:r>
          </a:p>
          <a:p>
            <a:pPr marL="400050" lvl="1" indent="409575" algn="just" eaLnBrk="1" fontAlgn="auto" hangingPunct="1">
              <a:lnSpc>
                <a:spcPct val="80000"/>
              </a:lnSpc>
              <a:spcBef>
                <a:spcPts val="600"/>
              </a:spcBef>
              <a:spcAft>
                <a:spcPts val="1200"/>
              </a:spcAft>
              <a:buFont typeface="Arial" charset="0"/>
              <a:buNone/>
              <a:defRPr/>
            </a:pPr>
            <a:r>
              <a:rPr lang="en-GB" sz="2000" dirty="0" smtClean="0"/>
              <a:t>	content data, in real-time, of specified communications in its 				territory transmitted by means of a computer system.</a:t>
            </a:r>
            <a:endParaRPr lang="en-GB" sz="2000" dirty="0"/>
          </a:p>
        </p:txBody>
      </p:sp>
    </p:spTree>
    <p:extLst>
      <p:ext uri="{BB962C8B-B14F-4D97-AF65-F5344CB8AC3E}">
        <p14:creationId xmlns:p14="http://schemas.microsoft.com/office/powerpoint/2010/main" val="368598541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Competent authorities</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May be:</a:t>
            </a:r>
          </a:p>
          <a:p>
            <a:pPr lvl="1" algn="just"/>
            <a:r>
              <a:rPr lang="en-US" dirty="0" smtClean="0"/>
              <a:t>Law enforcement officer</a:t>
            </a:r>
          </a:p>
          <a:p>
            <a:pPr lvl="1" algn="just"/>
            <a:r>
              <a:rPr lang="en-US" dirty="0" smtClean="0"/>
              <a:t>Judicial officer</a:t>
            </a:r>
          </a:p>
          <a:p>
            <a:pPr lvl="1" algn="just"/>
            <a:r>
              <a:rPr lang="en-US" dirty="0"/>
              <a:t>Prosecutor or judge</a:t>
            </a:r>
            <a:endParaRPr lang="en-US" dirty="0" smtClean="0"/>
          </a:p>
          <a:p>
            <a:pPr lvl="1" algn="just"/>
            <a:r>
              <a:rPr lang="en-US" dirty="0" smtClean="0"/>
              <a:t>Administrative officer</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113</a:t>
            </a:fld>
            <a:endParaRPr lang="en-US" dirty="0">
              <a:solidFill>
                <a:schemeClr val="tx1"/>
              </a:solidFill>
            </a:endParaRPr>
          </a:p>
        </p:txBody>
      </p:sp>
    </p:spTree>
    <p:extLst>
      <p:ext uri="{BB962C8B-B14F-4D97-AF65-F5344CB8AC3E}">
        <p14:creationId xmlns:p14="http://schemas.microsoft.com/office/powerpoint/2010/main" val="39699026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114</a:t>
            </a:fld>
            <a:endParaRPr lang="en-US"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en-GB" sz="2400" dirty="0" smtClean="0"/>
              <a:t>Each Party shall adopt such legislative and other measures as may be necessary, in relation to a range of serious offences to be determined by domestic law, to empower its competent authorities to:</a:t>
            </a:r>
          </a:p>
          <a:p>
            <a:pPr marL="857250" lvl="1" indent="-457200" algn="just" eaLnBrk="1" fontAlgn="auto" hangingPunct="1">
              <a:lnSpc>
                <a:spcPct val="80000"/>
              </a:lnSpc>
              <a:spcBef>
                <a:spcPts val="600"/>
              </a:spcBef>
              <a:spcAft>
                <a:spcPts val="1200"/>
              </a:spcAft>
              <a:buFont typeface="+mj-lt"/>
              <a:buAutoNum type="alphaLcParenR"/>
              <a:defRPr/>
            </a:pPr>
            <a:r>
              <a:rPr lang="en-GB" b="1" dirty="0" smtClean="0">
                <a:solidFill>
                  <a:srgbClr val="FF0000"/>
                </a:solidFill>
              </a:rPr>
              <a:t>collect or record through the application of technical means </a:t>
            </a:r>
            <a:r>
              <a:rPr lang="en-GB" sz="2000" dirty="0" smtClean="0"/>
              <a:t>on the territory of that Party, and</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compel a service provider, within its existing technical capability:</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collect or record through the application of technical  means on the territory of that Party, or</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co-operate and assist the competent authorities in the collection or recording of,</a:t>
            </a:r>
          </a:p>
          <a:p>
            <a:pPr marL="400050" lvl="1" indent="409575" algn="just" eaLnBrk="1" fontAlgn="auto" hangingPunct="1">
              <a:lnSpc>
                <a:spcPct val="80000"/>
              </a:lnSpc>
              <a:spcBef>
                <a:spcPts val="600"/>
              </a:spcBef>
              <a:spcAft>
                <a:spcPts val="1200"/>
              </a:spcAft>
              <a:buFont typeface="Arial" charset="0"/>
              <a:buNone/>
              <a:defRPr/>
            </a:pPr>
            <a:r>
              <a:rPr lang="en-GB" sz="2000" dirty="0" smtClean="0"/>
              <a:t>	content data, in real-time, of specified communications in its 				territory transmitted by means of a computer system.</a:t>
            </a:r>
            <a:endParaRPr lang="en-GB" sz="2000" dirty="0"/>
          </a:p>
        </p:txBody>
      </p:sp>
    </p:spTree>
    <p:extLst>
      <p:ext uri="{BB962C8B-B14F-4D97-AF65-F5344CB8AC3E}">
        <p14:creationId xmlns:p14="http://schemas.microsoft.com/office/powerpoint/2010/main" val="1345723845"/>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Collect or record through the application of technical means</a:t>
            </a:r>
            <a:endParaRPr lang="en-US" sz="3600" b="1" dirty="0"/>
          </a:p>
        </p:txBody>
      </p:sp>
      <p:sp>
        <p:nvSpPr>
          <p:cNvPr id="3" name="Content Placeholder 2"/>
          <p:cNvSpPr>
            <a:spLocks noGrp="1"/>
          </p:cNvSpPr>
          <p:nvPr>
            <p:ph idx="1"/>
          </p:nvPr>
        </p:nvSpPr>
        <p:spPr>
          <a:xfrm>
            <a:off x="635000" y="1934308"/>
            <a:ext cx="8229600" cy="4085493"/>
          </a:xfrm>
        </p:spPr>
        <p:txBody>
          <a:bodyPr/>
          <a:lstStyle/>
          <a:p>
            <a:pPr algn="just"/>
            <a:r>
              <a:rPr lang="en-US" dirty="0" smtClean="0"/>
              <a:t>This part of power refers to direct power of competent authorities to collect or record content data in real-time</a:t>
            </a:r>
          </a:p>
          <a:p>
            <a:pPr algn="just"/>
            <a:endParaRPr lang="en-US" dirty="0"/>
          </a:p>
          <a:p>
            <a:pPr algn="just"/>
            <a:r>
              <a:rPr lang="en-US" dirty="0"/>
              <a:t>No specific technology that is required to be adopted</a:t>
            </a:r>
          </a:p>
          <a:p>
            <a:pPr algn="just"/>
            <a:endParaRPr lang="en-US" dirty="0" smtClean="0"/>
          </a:p>
          <a:p>
            <a:pPr algn="just"/>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115</a:t>
            </a:fld>
            <a:endParaRPr lang="en-US" dirty="0">
              <a:solidFill>
                <a:schemeClr val="tx1"/>
              </a:solidFill>
            </a:endParaRPr>
          </a:p>
        </p:txBody>
      </p:sp>
    </p:spTree>
    <p:extLst>
      <p:ext uri="{BB962C8B-B14F-4D97-AF65-F5344CB8AC3E}">
        <p14:creationId xmlns:p14="http://schemas.microsoft.com/office/powerpoint/2010/main" val="326034047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116</a:t>
            </a:fld>
            <a:endParaRPr lang="en-US" dirty="0">
              <a:solidFill>
                <a:schemeClr val="tx1"/>
              </a:solidFill>
            </a:endParaRPr>
          </a:p>
        </p:txBody>
      </p:sp>
      <p:sp>
        <p:nvSpPr>
          <p:cNvPr id="6" name="Rectangle 3"/>
          <p:cNvSpPr txBox="1">
            <a:spLocks noChangeArrowheads="1"/>
          </p:cNvSpPr>
          <p:nvPr/>
        </p:nvSpPr>
        <p:spPr bwMode="auto">
          <a:xfrm>
            <a:off x="457200" y="1582616"/>
            <a:ext cx="8229600" cy="498059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en-GB" sz="2400" dirty="0" smtClean="0"/>
              <a:t>Each Party shall adopt such legislative and other measures as may be necessary, in relation to a range of serious offences to be determined by domestic law, to empower its competent authorities to:</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collect or record through the application of technical means on the territory of that Party, and</a:t>
            </a:r>
          </a:p>
          <a:p>
            <a:pPr marL="857250" lvl="1" indent="-457200" algn="just" eaLnBrk="1" fontAlgn="auto" hangingPunct="1">
              <a:lnSpc>
                <a:spcPct val="80000"/>
              </a:lnSpc>
              <a:spcBef>
                <a:spcPts val="600"/>
              </a:spcBef>
              <a:spcAft>
                <a:spcPts val="1200"/>
              </a:spcAft>
              <a:buFont typeface="+mj-lt"/>
              <a:buAutoNum type="alphaLcParenR"/>
              <a:defRPr/>
            </a:pPr>
            <a:r>
              <a:rPr lang="en-GB" b="1" dirty="0" smtClean="0">
                <a:solidFill>
                  <a:srgbClr val="FF0000"/>
                </a:solidFill>
              </a:rPr>
              <a:t>compel a service provider, within its existing technical capability</a:t>
            </a:r>
            <a:r>
              <a:rPr lang="en-GB" sz="2000" dirty="0" smtClean="0"/>
              <a:t>:</a:t>
            </a:r>
          </a:p>
          <a:p>
            <a:pPr marL="1257300" lvl="2" indent="-457200" algn="just" eaLnBrk="1" fontAlgn="auto" hangingPunct="1">
              <a:lnSpc>
                <a:spcPct val="80000"/>
              </a:lnSpc>
              <a:spcBef>
                <a:spcPts val="600"/>
              </a:spcBef>
              <a:spcAft>
                <a:spcPts val="1200"/>
              </a:spcAft>
              <a:buFont typeface="+mj-lt"/>
              <a:buAutoNum type="romanUcPeriod"/>
              <a:defRPr/>
            </a:pPr>
            <a:r>
              <a:rPr lang="en-GB" sz="2000" b="1" dirty="0" smtClean="0">
                <a:solidFill>
                  <a:srgbClr val="FF0000"/>
                </a:solidFill>
              </a:rPr>
              <a:t>to collect or record through the application of technical  means</a:t>
            </a:r>
            <a:r>
              <a:rPr lang="en-GB" sz="1600" dirty="0" smtClean="0"/>
              <a:t> on the territory of that Party, or</a:t>
            </a:r>
          </a:p>
          <a:p>
            <a:pPr marL="1257300" lvl="2" indent="-457200" algn="just" eaLnBrk="1" fontAlgn="auto" hangingPunct="1">
              <a:lnSpc>
                <a:spcPct val="80000"/>
              </a:lnSpc>
              <a:spcBef>
                <a:spcPts val="600"/>
              </a:spcBef>
              <a:spcAft>
                <a:spcPts val="1200"/>
              </a:spcAft>
              <a:buFont typeface="+mj-lt"/>
              <a:buAutoNum type="romanUcPeriod"/>
              <a:defRPr/>
            </a:pPr>
            <a:r>
              <a:rPr lang="en-GB" sz="2000" b="1" dirty="0" smtClean="0">
                <a:solidFill>
                  <a:srgbClr val="FF0000"/>
                </a:solidFill>
              </a:rPr>
              <a:t>to co-operate and assist the competent authorities </a:t>
            </a:r>
            <a:r>
              <a:rPr lang="en-GB" sz="1600" dirty="0" smtClean="0"/>
              <a:t>in the collection or recording of,</a:t>
            </a:r>
          </a:p>
          <a:p>
            <a:pPr marL="400050" lvl="1" indent="409575" algn="just" eaLnBrk="1" fontAlgn="auto" hangingPunct="1">
              <a:lnSpc>
                <a:spcPct val="80000"/>
              </a:lnSpc>
              <a:spcBef>
                <a:spcPts val="600"/>
              </a:spcBef>
              <a:spcAft>
                <a:spcPts val="1200"/>
              </a:spcAft>
              <a:buFont typeface="Arial" charset="0"/>
              <a:buNone/>
              <a:defRPr/>
            </a:pPr>
            <a:r>
              <a:rPr lang="en-GB" sz="2000" dirty="0" smtClean="0"/>
              <a:t>	content data, in real-time, of specified communications in its 				territory transmitted by means of a computer system.</a:t>
            </a:r>
            <a:endParaRPr lang="en-GB" sz="2000" dirty="0"/>
          </a:p>
        </p:txBody>
      </p:sp>
    </p:spTree>
    <p:extLst>
      <p:ext uri="{BB962C8B-B14F-4D97-AF65-F5344CB8AC3E}">
        <p14:creationId xmlns:p14="http://schemas.microsoft.com/office/powerpoint/2010/main" val="106123984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Compel a service provider</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Only applies to extent of technical capability of service provider, whether such technical features are ordinarily used or not</a:t>
            </a:r>
          </a:p>
          <a:p>
            <a:pPr algn="just"/>
            <a:endParaRPr lang="en-US" dirty="0"/>
          </a:p>
          <a:p>
            <a:pPr algn="just"/>
            <a:r>
              <a:rPr lang="en-US" dirty="0" smtClean="0"/>
              <a:t>Does not impose obligation on service providers to:</a:t>
            </a:r>
          </a:p>
          <a:p>
            <a:pPr lvl="1" algn="just"/>
            <a:r>
              <a:rPr lang="en-US" dirty="0" smtClean="0"/>
              <a:t>Develop new equipment</a:t>
            </a:r>
          </a:p>
          <a:p>
            <a:pPr lvl="1" algn="just"/>
            <a:r>
              <a:rPr lang="en-US" dirty="0" smtClean="0"/>
              <a:t>Hire expert support</a:t>
            </a:r>
          </a:p>
          <a:p>
            <a:pPr lvl="1" algn="just"/>
            <a:r>
              <a:rPr lang="en-US" dirty="0" smtClean="0"/>
              <a:t>Engage in costly re-configuration of systems</a:t>
            </a:r>
          </a:p>
          <a:p>
            <a:pPr lvl="1" algn="just"/>
            <a:endParaRPr lang="en-US" dirty="0"/>
          </a:p>
          <a:p>
            <a:pPr marL="0" indent="0" algn="just">
              <a:buNone/>
            </a:pPr>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117</a:t>
            </a:fld>
            <a:endParaRPr lang="en-US" dirty="0">
              <a:solidFill>
                <a:schemeClr val="tx1"/>
              </a:solidFill>
            </a:endParaRPr>
          </a:p>
        </p:txBody>
      </p:sp>
    </p:spTree>
    <p:extLst>
      <p:ext uri="{BB962C8B-B14F-4D97-AF65-F5344CB8AC3E}">
        <p14:creationId xmlns:p14="http://schemas.microsoft.com/office/powerpoint/2010/main" val="2608286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118</a:t>
            </a:fld>
            <a:endParaRPr lang="en-US" dirty="0">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en-GB" sz="2400" dirty="0" smtClean="0"/>
              <a:t>Each Party shall adopt such legislative and other measures as may be necessary, in relation to a range of serious offences to be determined by domestic law, to empower its competent authorities to:</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collect or record through the application of technical means on the territory of that Party, and</a:t>
            </a:r>
          </a:p>
          <a:p>
            <a:pPr marL="857250" lvl="1" indent="-457200" algn="just" eaLnBrk="1" fontAlgn="auto" hangingPunct="1">
              <a:lnSpc>
                <a:spcPct val="80000"/>
              </a:lnSpc>
              <a:spcBef>
                <a:spcPts val="600"/>
              </a:spcBef>
              <a:spcAft>
                <a:spcPts val="1200"/>
              </a:spcAft>
              <a:buFont typeface="+mj-lt"/>
              <a:buAutoNum type="alphaLcParenR"/>
              <a:defRPr/>
            </a:pPr>
            <a:r>
              <a:rPr lang="en-GB" sz="2000" dirty="0" smtClean="0"/>
              <a:t>compel a service provider, within its existing technical capability:</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collect or record through the application of technical  means on the territory of that Party, or</a:t>
            </a:r>
          </a:p>
          <a:p>
            <a:pPr marL="1257300" lvl="2" indent="-457200" algn="just" eaLnBrk="1" fontAlgn="auto" hangingPunct="1">
              <a:lnSpc>
                <a:spcPct val="80000"/>
              </a:lnSpc>
              <a:spcBef>
                <a:spcPts val="600"/>
              </a:spcBef>
              <a:spcAft>
                <a:spcPts val="1200"/>
              </a:spcAft>
              <a:buFont typeface="+mj-lt"/>
              <a:buAutoNum type="romanUcPeriod"/>
              <a:defRPr/>
            </a:pPr>
            <a:r>
              <a:rPr lang="en-GB" sz="1600" dirty="0" smtClean="0"/>
              <a:t>to co-operate and assist the competent authorities in the collection or recording of,</a:t>
            </a:r>
          </a:p>
          <a:p>
            <a:pPr marL="400050" lvl="1" indent="409575" algn="just" eaLnBrk="1" fontAlgn="auto" hangingPunct="1">
              <a:lnSpc>
                <a:spcPct val="80000"/>
              </a:lnSpc>
              <a:spcBef>
                <a:spcPts val="600"/>
              </a:spcBef>
              <a:spcAft>
                <a:spcPts val="1200"/>
              </a:spcAft>
              <a:buFont typeface="Arial" charset="0"/>
              <a:buNone/>
              <a:defRPr/>
            </a:pPr>
            <a:r>
              <a:rPr lang="en-GB" sz="2000" dirty="0" smtClean="0"/>
              <a:t>	content data, in real-time, of </a:t>
            </a:r>
            <a:r>
              <a:rPr lang="en-GB" b="1" dirty="0" smtClean="0">
                <a:solidFill>
                  <a:srgbClr val="FF0000"/>
                </a:solidFill>
              </a:rPr>
              <a:t>specified communications </a:t>
            </a:r>
            <a:r>
              <a:rPr lang="en-GB" sz="2000" dirty="0" smtClean="0"/>
              <a:t>in 		its territory transmitted by means of a computer system.</a:t>
            </a:r>
            <a:endParaRPr lang="en-GB" sz="2000" dirty="0"/>
          </a:p>
        </p:txBody>
      </p:sp>
    </p:spTree>
    <p:extLst>
      <p:ext uri="{BB962C8B-B14F-4D97-AF65-F5344CB8AC3E}">
        <p14:creationId xmlns:p14="http://schemas.microsoft.com/office/powerpoint/2010/main" val="42698442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Specified communications</a:t>
            </a:r>
            <a:endParaRPr lang="en-US" sz="3600" b="1" dirty="0"/>
          </a:p>
        </p:txBody>
      </p:sp>
      <p:sp>
        <p:nvSpPr>
          <p:cNvPr id="3" name="Content Placeholder 2"/>
          <p:cNvSpPr>
            <a:spLocks noGrp="1"/>
          </p:cNvSpPr>
          <p:nvPr>
            <p:ph idx="1"/>
          </p:nvPr>
        </p:nvSpPr>
        <p:spPr>
          <a:xfrm>
            <a:off x="635000" y="1493838"/>
            <a:ext cx="8051800" cy="4525963"/>
          </a:xfrm>
        </p:spPr>
        <p:txBody>
          <a:bodyPr/>
          <a:lstStyle/>
          <a:p>
            <a:pPr algn="just">
              <a:spcBef>
                <a:spcPts val="600"/>
              </a:spcBef>
              <a:spcAft>
                <a:spcPts val="1200"/>
              </a:spcAft>
            </a:pPr>
            <a:r>
              <a:rPr lang="en-US" dirty="0" smtClean="0"/>
              <a:t>Content data must be associated with specified communications which must be identified by authorizing competent authority</a:t>
            </a:r>
          </a:p>
          <a:p>
            <a:pPr algn="just">
              <a:spcBef>
                <a:spcPts val="600"/>
              </a:spcBef>
              <a:spcAft>
                <a:spcPts val="1200"/>
              </a:spcAft>
            </a:pPr>
            <a:r>
              <a:rPr lang="en-US" dirty="0" smtClean="0"/>
              <a:t>General or indiscriminate surveillance or collection of large amounts of content data not permitted </a:t>
            </a:r>
          </a:p>
          <a:p>
            <a:pPr algn="just">
              <a:spcBef>
                <a:spcPts val="600"/>
              </a:spcBef>
              <a:spcAft>
                <a:spcPts val="1200"/>
              </a:spcAft>
            </a:pPr>
            <a:r>
              <a:rPr lang="en-US" dirty="0" smtClean="0"/>
              <a:t>“Fishing expeditions” seeking to discover criminal activities not permitted</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119</a:t>
            </a:fld>
            <a:endParaRPr lang="en-US" dirty="0">
              <a:solidFill>
                <a:schemeClr val="tx1"/>
              </a:solidFill>
            </a:endParaRPr>
          </a:p>
        </p:txBody>
      </p:sp>
    </p:spTree>
    <p:extLst>
      <p:ext uri="{BB962C8B-B14F-4D97-AF65-F5344CB8AC3E}">
        <p14:creationId xmlns:p14="http://schemas.microsoft.com/office/powerpoint/2010/main" val="1663671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20914" y="507091"/>
            <a:ext cx="8519885" cy="5835648"/>
          </a:xfrm>
          <a:ln w="38100">
            <a:solidFill>
              <a:srgbClr val="FF0000"/>
            </a:solidFill>
          </a:ln>
        </p:spPr>
        <p:txBody>
          <a:bodyPr/>
          <a:lstStyle/>
          <a:p>
            <a:pPr marL="0" indent="0" algn="ctr" eaLnBrk="1" hangingPunct="1">
              <a:lnSpc>
                <a:spcPct val="80000"/>
              </a:lnSpc>
              <a:spcBef>
                <a:spcPts val="600"/>
              </a:spcBef>
              <a:spcAft>
                <a:spcPts val="1200"/>
              </a:spcAft>
              <a:buFont typeface="Arial" pitchFamily="34" charset="0"/>
              <a:buNone/>
              <a:defRPr/>
            </a:pPr>
            <a:endParaRPr lang="en-GB" altLang="x-none" sz="2800" b="1" i="1" dirty="0" smtClean="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Expedited </a:t>
            </a:r>
            <a:r>
              <a:rPr lang="en-GB" altLang="x-none" sz="2800" b="1" i="1" dirty="0">
                <a:ea typeface="ＭＳ Ｐゴシック" pitchFamily="34" charset="-128"/>
              </a:rPr>
              <a:t>preservation of computer data </a:t>
            </a:r>
            <a:endParaRPr lang="en-GB" altLang="x-none" sz="2800" b="1" i="1" dirty="0" smtClean="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Expedited </a:t>
            </a:r>
            <a:r>
              <a:rPr lang="en-GB" altLang="x-none" sz="2800" b="1" i="1" dirty="0">
                <a:ea typeface="ＭＳ Ｐゴシック" pitchFamily="34" charset="-128"/>
              </a:rPr>
              <a:t>preservation and disclosure of computer </a:t>
            </a:r>
            <a:r>
              <a:rPr lang="en-GB" altLang="x-none" sz="2800" b="1" i="1" dirty="0" smtClean="0">
                <a:ea typeface="ＭＳ Ｐゴシック" pitchFamily="34" charset="-128"/>
              </a:rPr>
              <a:t>data</a:t>
            </a: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(Articles 16 and 17 – Budapest Convention)</a:t>
            </a:r>
          </a:p>
          <a:p>
            <a:pPr eaLnBrk="1" hangingPunct="1">
              <a:lnSpc>
                <a:spcPct val="80000"/>
              </a:lnSpc>
              <a:spcBef>
                <a:spcPts val="600"/>
              </a:spcBef>
              <a:spcAft>
                <a:spcPts val="1200"/>
              </a:spcAft>
              <a:defRPr/>
            </a:pPr>
            <a:endParaRPr lang="en-GB" altLang="x-none" sz="1800" dirty="0" smtClean="0">
              <a:ea typeface="ＭＳ Ｐゴシック" pitchFamily="34" charset="-128"/>
            </a:endParaRPr>
          </a:p>
          <a:p>
            <a:pPr algn="ctr" eaLnBrk="1" hangingPunct="1">
              <a:lnSpc>
                <a:spcPct val="80000"/>
              </a:lnSpc>
              <a:spcBef>
                <a:spcPts val="600"/>
              </a:spcBef>
              <a:spcAft>
                <a:spcPts val="1200"/>
              </a:spcAft>
              <a:defRPr/>
            </a:pPr>
            <a:r>
              <a:rPr lang="en-GB" altLang="x-none" sz="2400" i="1" dirty="0">
                <a:ea typeface="ＭＳ Ｐゴシック" pitchFamily="34" charset="-128"/>
              </a:rPr>
              <a:t>Very innovative and extremely significant </a:t>
            </a:r>
          </a:p>
          <a:p>
            <a:pPr algn="ctr" eaLnBrk="1" hangingPunct="1">
              <a:lnSpc>
                <a:spcPct val="80000"/>
              </a:lnSpc>
              <a:spcBef>
                <a:spcPts val="600"/>
              </a:spcBef>
              <a:spcAft>
                <a:spcPts val="1200"/>
              </a:spcAft>
              <a:defRPr/>
            </a:pPr>
            <a:r>
              <a:rPr lang="en-GB" altLang="x-none" sz="2400" i="1" dirty="0">
                <a:ea typeface="ＭＳ Ｐゴシック" pitchFamily="34" charset="-128"/>
              </a:rPr>
              <a:t>Different focus </a:t>
            </a:r>
            <a:endParaRPr lang="en-GB" altLang="x-none" sz="2400" dirty="0" smtClean="0">
              <a:ea typeface="ＭＳ Ｐゴシック" pitchFamily="34" charset="-128"/>
            </a:endParaRPr>
          </a:p>
          <a:p>
            <a:pPr eaLnBrk="1" hangingPunct="1">
              <a:lnSpc>
                <a:spcPct val="80000"/>
              </a:lnSpc>
              <a:spcBef>
                <a:spcPts val="600"/>
              </a:spcBef>
              <a:spcAft>
                <a:spcPts val="1200"/>
              </a:spcAft>
              <a:defRPr/>
            </a:pPr>
            <a:r>
              <a:rPr lang="en-GB" altLang="x-none" sz="2000" i="1" dirty="0" smtClean="0">
                <a:ea typeface="ＭＳ Ｐゴシック" pitchFamily="34" charset="-128"/>
              </a:rPr>
              <a:t>Both </a:t>
            </a:r>
            <a:r>
              <a:rPr lang="en-GB" altLang="x-none" sz="2000" i="1" dirty="0">
                <a:ea typeface="ＭＳ Ｐゴシック" pitchFamily="34" charset="-128"/>
              </a:rPr>
              <a:t>of them are expedited to correspond to the speed of the circulation of information in the digital environment</a:t>
            </a:r>
          </a:p>
          <a:p>
            <a:pPr eaLnBrk="1" hangingPunct="1">
              <a:lnSpc>
                <a:spcPct val="80000"/>
              </a:lnSpc>
              <a:spcBef>
                <a:spcPts val="600"/>
              </a:spcBef>
              <a:spcAft>
                <a:spcPts val="1200"/>
              </a:spcAft>
              <a:defRPr/>
            </a:pPr>
            <a:r>
              <a:rPr lang="en-GB" altLang="x-none" sz="2000" i="1" dirty="0">
                <a:ea typeface="ＭＳ Ｐゴシック" pitchFamily="34" charset="-128"/>
              </a:rPr>
              <a:t>Their intrusiveness level is not very high</a:t>
            </a:r>
          </a:p>
          <a:p>
            <a:pPr eaLnBrk="1" hangingPunct="1">
              <a:lnSpc>
                <a:spcPct val="80000"/>
              </a:lnSpc>
              <a:spcBef>
                <a:spcPts val="600"/>
              </a:spcBef>
              <a:spcAft>
                <a:spcPts val="1200"/>
              </a:spcAft>
              <a:defRPr/>
            </a:pPr>
            <a:r>
              <a:rPr lang="en-GB" altLang="x-none" sz="2000" i="1" dirty="0">
                <a:ea typeface="ＭＳ Ｐゴシック" pitchFamily="34" charset="-128"/>
              </a:rPr>
              <a:t>Concerning traffic data there is also a provision allowing expedited disclosure</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smtClean="0">
                <a:solidFill>
                  <a:srgbClr val="898989"/>
                </a:solidFill>
                <a:cs typeface="Arial" charset="0"/>
              </a:rPr>
              <a:pPr>
                <a:spcBef>
                  <a:spcPct val="0"/>
                </a:spcBef>
                <a:buFontTx/>
                <a:buNone/>
              </a:pPr>
              <a:t>12</a:t>
            </a:fld>
            <a:endParaRPr lang="en-US" altLang="fr-FR" sz="1200" smtClean="0">
              <a:solidFill>
                <a:srgbClr val="898989"/>
              </a:solidFill>
              <a:cs typeface="Arial" charset="0"/>
            </a:endParaRPr>
          </a:p>
        </p:txBody>
      </p:sp>
    </p:spTree>
    <p:extLst>
      <p:ext uri="{BB962C8B-B14F-4D97-AF65-F5344CB8AC3E}">
        <p14:creationId xmlns:p14="http://schemas.microsoft.com/office/powerpoint/2010/main" val="1551004274"/>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21</a:t>
            </a:r>
            <a:r>
              <a:rPr lang="en-GB" sz="4000" b="1" dirty="0" smtClean="0"/>
              <a:t/>
            </a:r>
            <a:br>
              <a:rPr lang="en-GB" sz="4000" b="1" dirty="0" smtClean="0"/>
            </a:br>
            <a:r>
              <a:rPr lang="en-GB" sz="4000" b="1" dirty="0" smtClean="0"/>
              <a:t>Interception </a:t>
            </a:r>
            <a:r>
              <a:rPr lang="en-GB" sz="4000" b="1" dirty="0"/>
              <a:t>of</a:t>
            </a:r>
            <a:r>
              <a:rPr lang="en-GB" sz="4000" b="1" dirty="0" smtClean="0"/>
              <a:t> Content Data</a:t>
            </a:r>
            <a:endParaRPr lang="en-GB" sz="40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120</a:t>
            </a:fld>
            <a:endParaRPr lang="en-US" dirty="0">
              <a:solidFill>
                <a:schemeClr val="tx1"/>
              </a:solidFill>
            </a:endParaRPr>
          </a:p>
        </p:txBody>
      </p:sp>
      <p:sp>
        <p:nvSpPr>
          <p:cNvPr id="6" name="Rectangle 3"/>
          <p:cNvSpPr txBox="1">
            <a:spLocks noChangeArrowheads="1"/>
          </p:cNvSpPr>
          <p:nvPr/>
        </p:nvSpPr>
        <p:spPr bwMode="auto">
          <a:xfrm>
            <a:off x="351690" y="1881560"/>
            <a:ext cx="8405446" cy="44923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buFont typeface="+mj-lt"/>
              <a:buAutoNum type="arabicPeriod" startAt="2"/>
            </a:pPr>
            <a:r>
              <a:rPr lang="en-US" dirty="0" smtClean="0"/>
              <a:t>Where a Party, due to the established principles of its domestic legal system, cannot adopt the measures referred to in paragraph 1.a, it may instead adopt legislative and </a:t>
            </a:r>
            <a:r>
              <a:rPr lang="en-US" sz="4000" b="1" dirty="0" smtClean="0">
                <a:solidFill>
                  <a:srgbClr val="FF0000"/>
                </a:solidFill>
              </a:rPr>
              <a:t>other measures as may be necessary to ensure the real-time collection or recording of content data</a:t>
            </a:r>
            <a:r>
              <a:rPr lang="en-US" dirty="0" smtClean="0"/>
              <a:t> on specified communications in its territory through the application of technical means on that territory.</a:t>
            </a:r>
            <a:endParaRPr lang="en-GB" dirty="0"/>
          </a:p>
        </p:txBody>
      </p:sp>
    </p:spTree>
    <p:extLst>
      <p:ext uri="{BB962C8B-B14F-4D97-AF65-F5344CB8AC3E}">
        <p14:creationId xmlns:p14="http://schemas.microsoft.com/office/powerpoint/2010/main" val="76090872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Other measures</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Some jurisdictions do not allow law enforcement authorities to collect or record data in real-time without assistance or at least knowledge of service provider </a:t>
            </a:r>
          </a:p>
          <a:p>
            <a:pPr algn="just"/>
            <a:endParaRPr lang="en-US" dirty="0"/>
          </a:p>
          <a:p>
            <a:pPr algn="just"/>
            <a:r>
              <a:rPr lang="en-US" dirty="0" smtClean="0"/>
              <a:t>Other measures may be adopted including:</a:t>
            </a:r>
          </a:p>
          <a:p>
            <a:pPr lvl="1" algn="just"/>
            <a:r>
              <a:rPr lang="en-US" dirty="0" smtClean="0"/>
              <a:t>Compelling service provider to provide necessary technical facilities</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121</a:t>
            </a:fld>
            <a:endParaRPr lang="en-US" dirty="0">
              <a:solidFill>
                <a:schemeClr val="tx1"/>
              </a:solidFill>
            </a:endParaRPr>
          </a:p>
        </p:txBody>
      </p:sp>
    </p:spTree>
    <p:extLst>
      <p:ext uri="{BB962C8B-B14F-4D97-AF65-F5344CB8AC3E}">
        <p14:creationId xmlns:p14="http://schemas.microsoft.com/office/powerpoint/2010/main" val="251139023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Article </a:t>
            </a:r>
            <a:r>
              <a:rPr lang="en-GB" sz="3600" b="1" dirty="0" smtClean="0">
                <a:solidFill>
                  <a:prstClr val="black"/>
                </a:solidFill>
              </a:rPr>
              <a:t>21</a:t>
            </a:r>
            <a:r>
              <a:rPr lang="en-GB" sz="3600" b="1" dirty="0">
                <a:solidFill>
                  <a:prstClr val="black"/>
                </a:solidFill>
              </a:rPr>
              <a:t/>
            </a:r>
            <a:br>
              <a:rPr lang="en-GB" sz="3600" b="1" dirty="0">
                <a:solidFill>
                  <a:prstClr val="black"/>
                </a:solidFill>
              </a:rPr>
            </a:br>
            <a:r>
              <a:rPr lang="en-GB" sz="3600" b="1" dirty="0" smtClean="0">
                <a:solidFill>
                  <a:prstClr val="black"/>
                </a:solidFill>
              </a:rPr>
              <a:t>Interception of Content Data</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122</a:t>
            </a:fld>
            <a:endParaRPr lang="en-US" dirty="0">
              <a:solidFill>
                <a:schemeClr val="tx1"/>
              </a:solidFill>
            </a:endParaRPr>
          </a:p>
        </p:txBody>
      </p:sp>
      <p:sp>
        <p:nvSpPr>
          <p:cNvPr id="6"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en-US" sz="2800" dirty="0" smtClean="0"/>
              <a:t>Each </a:t>
            </a:r>
            <a:r>
              <a:rPr lang="en-US" sz="2800" dirty="0"/>
              <a:t>Party shall adopt such legislative </a:t>
            </a:r>
            <a:r>
              <a:rPr lang="en-US" sz="2800" dirty="0" smtClean="0"/>
              <a:t>and other </a:t>
            </a:r>
            <a:r>
              <a:rPr lang="en-US" sz="2800" dirty="0"/>
              <a:t>measures as may be necessary </a:t>
            </a:r>
            <a:r>
              <a:rPr lang="en-US" sz="2800" dirty="0" smtClean="0"/>
              <a:t>to </a:t>
            </a:r>
            <a:r>
              <a:rPr lang="en-US" sz="3600" b="1" dirty="0" smtClean="0">
                <a:solidFill>
                  <a:srgbClr val="FF0000"/>
                </a:solidFill>
              </a:rPr>
              <a:t>oblige a service </a:t>
            </a:r>
            <a:r>
              <a:rPr lang="en-US" sz="3600" b="1" dirty="0">
                <a:solidFill>
                  <a:srgbClr val="FF0000"/>
                </a:solidFill>
              </a:rPr>
              <a:t>provider to keep </a:t>
            </a:r>
            <a:r>
              <a:rPr lang="en-US" sz="3600" b="1" dirty="0" smtClean="0">
                <a:solidFill>
                  <a:srgbClr val="FF0000"/>
                </a:solidFill>
              </a:rPr>
              <a:t>confidential the </a:t>
            </a:r>
            <a:r>
              <a:rPr lang="en-US" sz="3600" b="1" dirty="0">
                <a:solidFill>
                  <a:srgbClr val="FF0000"/>
                </a:solidFill>
              </a:rPr>
              <a:t>fact of the execution of any </a:t>
            </a:r>
            <a:r>
              <a:rPr lang="en-US" sz="3600" b="1" dirty="0" smtClean="0">
                <a:solidFill>
                  <a:srgbClr val="FF0000"/>
                </a:solidFill>
              </a:rPr>
              <a:t>power </a:t>
            </a:r>
            <a:r>
              <a:rPr lang="en-US" sz="2800" dirty="0" smtClean="0"/>
              <a:t>provided </a:t>
            </a:r>
            <a:r>
              <a:rPr lang="en-US" sz="2800" dirty="0"/>
              <a:t>for in </a:t>
            </a:r>
            <a:r>
              <a:rPr lang="en-US" sz="2800" dirty="0" smtClean="0"/>
              <a:t>this article </a:t>
            </a:r>
            <a:r>
              <a:rPr lang="en-US" sz="2800" dirty="0"/>
              <a:t>and </a:t>
            </a:r>
            <a:r>
              <a:rPr lang="en-US" sz="2800" dirty="0" smtClean="0"/>
              <a:t>any information </a:t>
            </a:r>
            <a:r>
              <a:rPr lang="en-US" sz="2800" dirty="0"/>
              <a:t>relating to it</a:t>
            </a:r>
            <a:r>
              <a:rPr lang="en-US" sz="2800" dirty="0" smtClean="0"/>
              <a:t>.</a:t>
            </a:r>
          </a:p>
          <a:p>
            <a:pPr marL="514350" indent="-514350" algn="just">
              <a:buFont typeface="+mj-lt"/>
              <a:buAutoNum type="arabicPeriod" startAt="3"/>
            </a:pPr>
            <a:endParaRPr lang="en-US" sz="2800" dirty="0"/>
          </a:p>
          <a:p>
            <a:pPr marL="514350" indent="-514350" algn="just">
              <a:buFont typeface="+mj-lt"/>
              <a:buAutoNum type="arabicPeriod" startAt="3"/>
            </a:pPr>
            <a:r>
              <a:rPr lang="en-US" sz="2800" dirty="0"/>
              <a:t>The powers and procedures referred to in </a:t>
            </a:r>
            <a:r>
              <a:rPr lang="en-US" sz="2800" dirty="0" smtClean="0"/>
              <a:t>this article </a:t>
            </a:r>
            <a:r>
              <a:rPr lang="en-US" sz="2800" dirty="0"/>
              <a:t>shall be subject to Articles 14 and 15</a:t>
            </a:r>
            <a:r>
              <a:rPr lang="en-US" sz="2800" dirty="0" smtClean="0"/>
              <a:t>.</a:t>
            </a:r>
            <a:endParaRPr lang="en-US" sz="2800" dirty="0"/>
          </a:p>
        </p:txBody>
      </p:sp>
    </p:spTree>
    <p:extLst>
      <p:ext uri="{BB962C8B-B14F-4D97-AF65-F5344CB8AC3E}">
        <p14:creationId xmlns:p14="http://schemas.microsoft.com/office/powerpoint/2010/main" val="244375250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Oblige service provider to keep measures confidential </a:t>
            </a:r>
            <a:endParaRPr lang="en-US" sz="3600" b="1" dirty="0"/>
          </a:p>
        </p:txBody>
      </p:sp>
      <p:sp>
        <p:nvSpPr>
          <p:cNvPr id="3" name="Content Placeholder 2"/>
          <p:cNvSpPr>
            <a:spLocks noGrp="1"/>
          </p:cNvSpPr>
          <p:nvPr>
            <p:ph idx="1"/>
          </p:nvPr>
        </p:nvSpPr>
        <p:spPr>
          <a:xfrm>
            <a:off x="635000" y="1775198"/>
            <a:ext cx="8051800" cy="4525963"/>
          </a:xfrm>
        </p:spPr>
        <p:txBody>
          <a:bodyPr/>
          <a:lstStyle/>
          <a:p>
            <a:pPr algn="just"/>
            <a:r>
              <a:rPr lang="en-US" dirty="0" smtClean="0"/>
              <a:t>Only effective if undertaken without knowledge of persons being investigated </a:t>
            </a:r>
          </a:p>
          <a:p>
            <a:pPr algn="just"/>
            <a:endParaRPr lang="en-US" dirty="0"/>
          </a:p>
          <a:p>
            <a:pPr algn="just"/>
            <a:r>
              <a:rPr lang="en-US" dirty="0" smtClean="0"/>
              <a:t>Communicating parties must not perceive the operation</a:t>
            </a:r>
          </a:p>
          <a:p>
            <a:pPr algn="just"/>
            <a:endParaRPr lang="en-US" dirty="0"/>
          </a:p>
          <a:p>
            <a:pPr algn="just"/>
            <a:r>
              <a:rPr lang="en-US" dirty="0" smtClean="0"/>
              <a:t>Service providers must be under obligation of secrecy </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123</a:t>
            </a:fld>
            <a:endParaRPr lang="en-US" dirty="0">
              <a:solidFill>
                <a:schemeClr val="tx1"/>
              </a:solidFill>
            </a:endParaRPr>
          </a:p>
        </p:txBody>
      </p:sp>
    </p:spTree>
    <p:extLst>
      <p:ext uri="{BB962C8B-B14F-4D97-AF65-F5344CB8AC3E}">
        <p14:creationId xmlns:p14="http://schemas.microsoft.com/office/powerpoint/2010/main" val="137395180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124</a:t>
            </a:fld>
            <a:endParaRPr lang="en-US"/>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smtClean="0"/>
              <a:t>Part Two</a:t>
            </a:r>
            <a:br>
              <a:rPr lang="en-GB" sz="3600" b="1" dirty="0" smtClean="0"/>
            </a:br>
            <a:r>
              <a:rPr lang="en-GB" sz="3600" b="1" dirty="0" smtClean="0"/>
              <a:t>Conditions and safeguards in the Budapest Convention</a:t>
            </a:r>
            <a:r>
              <a:rPr lang="en-GB" sz="4500" dirty="0" smtClean="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125</a:t>
            </a:fld>
            <a:endParaRPr lang="en-US"/>
          </a:p>
        </p:txBody>
      </p:sp>
    </p:spTree>
    <p:extLst>
      <p:ext uri="{BB962C8B-B14F-4D97-AF65-F5344CB8AC3E}">
        <p14:creationId xmlns:p14="http://schemas.microsoft.com/office/powerpoint/2010/main" val="3526885723"/>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smtClean="0"/>
              <a:t>Article 15 § 1</a:t>
            </a:r>
            <a:br>
              <a:rPr lang="en-GB" sz="3600" b="1" dirty="0" smtClean="0"/>
            </a:br>
            <a:r>
              <a:rPr lang="en-GB" sz="3600" b="1" dirty="0" smtClean="0"/>
              <a:t>Conditions and safeguards </a:t>
            </a:r>
          </a:p>
        </p:txBody>
      </p:sp>
      <p:sp>
        <p:nvSpPr>
          <p:cNvPr id="197635" name="Rectangle 3"/>
          <p:cNvSpPr>
            <a:spLocks noGrp="1" noChangeArrowheads="1"/>
          </p:cNvSpPr>
          <p:nvPr>
            <p:ph type="body" idx="1"/>
          </p:nvPr>
        </p:nvSpPr>
        <p:spPr>
          <a:xfrm>
            <a:off x="457200" y="1914636"/>
            <a:ext cx="8229600" cy="4227025"/>
          </a:xfrm>
        </p:spPr>
        <p:txBody>
          <a:bodyPr rtlCol="0">
            <a:normAutofit/>
          </a:bodyPr>
          <a:lstStyle/>
          <a:p>
            <a:pPr marL="514350" indent="-514350" eaLnBrk="1" fontAlgn="auto" hangingPunct="1">
              <a:spcAft>
                <a:spcPts val="0"/>
              </a:spcAft>
              <a:buFont typeface="+mj-lt"/>
              <a:buAutoNum type="arabicPeriod"/>
              <a:defRPr/>
            </a:pPr>
            <a:r>
              <a:rPr lang="en-GB" dirty="0" smtClean="0">
                <a:latin typeface="+mj-lt"/>
              </a:rPr>
              <a:t>“Each Party shall ensure that the </a:t>
            </a:r>
            <a:r>
              <a:rPr lang="en-GB" b="1" dirty="0" smtClean="0">
                <a:solidFill>
                  <a:srgbClr val="FF0000"/>
                </a:solidFill>
                <a:latin typeface="+mj-lt"/>
              </a:rPr>
              <a:t>establishment</a:t>
            </a:r>
            <a:r>
              <a:rPr lang="en-GB" b="1" dirty="0">
                <a:solidFill>
                  <a:srgbClr val="FF0000"/>
                </a:solidFill>
                <a:latin typeface="+mj-lt"/>
              </a:rPr>
              <a:t>, implementation and application </a:t>
            </a:r>
            <a:r>
              <a:rPr lang="en-GB" dirty="0">
                <a:latin typeface="+mj-lt"/>
              </a:rPr>
              <a:t>of the powers and procedures </a:t>
            </a:r>
            <a:r>
              <a:rPr lang="en-GB" dirty="0" smtClean="0">
                <a:latin typeface="+mj-lt"/>
              </a:rPr>
              <a:t>provided for in (Art. 14 to 21) are </a:t>
            </a:r>
            <a:r>
              <a:rPr lang="en-GB" b="1" dirty="0">
                <a:solidFill>
                  <a:srgbClr val="FF0000"/>
                </a:solidFill>
                <a:latin typeface="+mj-lt"/>
              </a:rPr>
              <a:t>subject to conditions and safeguards</a:t>
            </a:r>
            <a:r>
              <a:rPr lang="en-GB" dirty="0">
                <a:latin typeface="+mj-lt"/>
              </a:rPr>
              <a:t> provided for </a:t>
            </a:r>
            <a:r>
              <a:rPr lang="en-GB" dirty="0" smtClean="0">
                <a:latin typeface="+mj-lt"/>
              </a:rPr>
              <a:t>under its </a:t>
            </a:r>
            <a:r>
              <a:rPr lang="en-GB" b="1" dirty="0" smtClean="0">
                <a:solidFill>
                  <a:srgbClr val="FF0000"/>
                </a:solidFill>
                <a:latin typeface="+mj-lt"/>
              </a:rPr>
              <a:t>domestic law </a:t>
            </a:r>
            <a:r>
              <a:rPr lang="en-GB" dirty="0" smtClean="0">
                <a:latin typeface="+mj-lt"/>
              </a:rPr>
              <a:t>(…)”.</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126</a:t>
            </a:fld>
            <a:endParaRPr lang="en-US"/>
          </a:p>
        </p:txBody>
      </p:sp>
    </p:spTree>
    <p:extLst>
      <p:ext uri="{BB962C8B-B14F-4D97-AF65-F5344CB8AC3E}">
        <p14:creationId xmlns:p14="http://schemas.microsoft.com/office/powerpoint/2010/main" val="3585931024"/>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smtClean="0"/>
              <a:t>Article 15 § 1</a:t>
            </a:r>
            <a:br>
              <a:rPr lang="en-GB" sz="3600" b="1" dirty="0" smtClean="0"/>
            </a:br>
            <a:r>
              <a:rPr lang="en-GB" sz="3600" b="1" dirty="0" smtClean="0"/>
              <a:t>Conditions and safeguards </a:t>
            </a:r>
          </a:p>
        </p:txBody>
      </p:sp>
      <p:sp>
        <p:nvSpPr>
          <p:cNvPr id="197635" name="Rectangle 3"/>
          <p:cNvSpPr>
            <a:spLocks noGrp="1" noChangeArrowheads="1"/>
          </p:cNvSpPr>
          <p:nvPr>
            <p:ph type="body" idx="1"/>
          </p:nvPr>
        </p:nvSpPr>
        <p:spPr>
          <a:xfrm>
            <a:off x="422029" y="1720312"/>
            <a:ext cx="8370277" cy="4636038"/>
          </a:xfrm>
        </p:spPr>
        <p:txBody>
          <a:bodyPr rtlCol="0">
            <a:normAutofit fontScale="92500" lnSpcReduction="20000"/>
          </a:bodyPr>
          <a:lstStyle/>
          <a:p>
            <a:pPr eaLnBrk="1" fontAlgn="auto" hangingPunct="1">
              <a:lnSpc>
                <a:spcPct val="110000"/>
              </a:lnSpc>
              <a:spcBef>
                <a:spcPts val="600"/>
              </a:spcBef>
              <a:spcAft>
                <a:spcPts val="1200"/>
              </a:spcAft>
              <a:defRPr/>
            </a:pPr>
            <a:r>
              <a:rPr lang="en-GB" dirty="0" smtClean="0">
                <a:latin typeface="+mj-lt"/>
              </a:rPr>
              <a:t>These safeguards </a:t>
            </a:r>
            <a:r>
              <a:rPr lang="en-GB" dirty="0">
                <a:latin typeface="+mj-lt"/>
              </a:rPr>
              <a:t>must </a:t>
            </a:r>
            <a:r>
              <a:rPr lang="en-GB" dirty="0" smtClean="0">
                <a:latin typeface="+mj-lt"/>
              </a:rPr>
              <a:t>“provide </a:t>
            </a:r>
            <a:r>
              <a:rPr lang="en-GB" dirty="0">
                <a:latin typeface="+mj-lt"/>
              </a:rPr>
              <a:t>for the adequate protection of human rights and </a:t>
            </a:r>
            <a:r>
              <a:rPr lang="en-GB" dirty="0" smtClean="0">
                <a:latin typeface="+mj-lt"/>
              </a:rPr>
              <a:t>liberties, </a:t>
            </a:r>
            <a:r>
              <a:rPr lang="en-GB" b="1" dirty="0" smtClean="0">
                <a:solidFill>
                  <a:srgbClr val="FF0000"/>
                </a:solidFill>
                <a:latin typeface="+mj-lt"/>
              </a:rPr>
              <a:t>including rights arising pursuant to obligations</a:t>
            </a:r>
            <a:r>
              <a:rPr lang="en-GB" dirty="0" smtClean="0">
                <a:solidFill>
                  <a:srgbClr val="FF0000"/>
                </a:solidFill>
                <a:latin typeface="+mj-lt"/>
              </a:rPr>
              <a:t> </a:t>
            </a:r>
            <a:r>
              <a:rPr lang="en-GB" b="1" dirty="0" smtClean="0">
                <a:solidFill>
                  <a:srgbClr val="FF0000"/>
                </a:solidFill>
                <a:latin typeface="+mj-lt"/>
              </a:rPr>
              <a:t>it has undertaken </a:t>
            </a:r>
            <a:r>
              <a:rPr lang="en-GB" dirty="0" smtClean="0">
                <a:latin typeface="+mj-lt"/>
              </a:rPr>
              <a:t>under applicable international human rights instruments (inter alia the 1950 Council of Europe “European Convention of Human Rights” and the 1966 United Nations International Covenant on Civil and political Rights). </a:t>
            </a:r>
          </a:p>
          <a:p>
            <a:pPr eaLnBrk="1" fontAlgn="auto" hangingPunct="1">
              <a:lnSpc>
                <a:spcPct val="110000"/>
              </a:lnSpc>
              <a:spcBef>
                <a:spcPts val="600"/>
              </a:spcBef>
              <a:spcAft>
                <a:spcPts val="1200"/>
              </a:spcAft>
              <a:defRPr/>
            </a:pPr>
            <a:r>
              <a:rPr lang="en-GB" dirty="0" smtClean="0">
                <a:latin typeface="+mj-lt"/>
              </a:rPr>
              <a:t>These safeguards must incorporate “the principle of  </a:t>
            </a:r>
            <a:r>
              <a:rPr lang="en-GB" b="1" dirty="0" smtClean="0">
                <a:solidFill>
                  <a:srgbClr val="FF0000"/>
                </a:solidFill>
                <a:latin typeface="+mj-lt"/>
              </a:rPr>
              <a:t>proportionality</a:t>
            </a:r>
            <a:r>
              <a:rPr lang="en-GB" dirty="0" smtClean="0">
                <a:latin typeface="+mj-lt"/>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127</a:t>
            </a:fld>
            <a:endParaRPr lang="en-US"/>
          </a:p>
        </p:txBody>
      </p:sp>
    </p:spTree>
    <p:extLst>
      <p:ext uri="{BB962C8B-B14F-4D97-AF65-F5344CB8AC3E}">
        <p14:creationId xmlns:p14="http://schemas.microsoft.com/office/powerpoint/2010/main" val="2117962396"/>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333829" y="274638"/>
            <a:ext cx="8505371" cy="917575"/>
          </a:xfrm>
        </p:spPr>
        <p:txBody>
          <a:bodyPr/>
          <a:lstStyle/>
          <a:p>
            <a:pPr marL="0" indent="0" eaLnBrk="1" fontAlgn="auto" hangingPunct="1">
              <a:spcAft>
                <a:spcPts val="0"/>
              </a:spcAft>
              <a:defRPr/>
            </a:pPr>
            <a:r>
              <a:rPr lang="en-GB" sz="3600" b="1" dirty="0">
                <a:ea typeface="Verdana" panose="020B0604030504040204" pitchFamily="34" charset="0"/>
                <a:cs typeface="Verdana" panose="020B0604030504040204" pitchFamily="34" charset="0"/>
              </a:rPr>
              <a:t>R</a:t>
            </a:r>
            <a:r>
              <a:rPr lang="en-GB" sz="3600" b="1" dirty="0" smtClean="0">
                <a:ea typeface="Verdana" panose="020B0604030504040204" pitchFamily="34" charset="0"/>
                <a:cs typeface="Verdana" panose="020B0604030504040204" pitchFamily="34" charset="0"/>
              </a:rPr>
              <a:t>ights guaranteed by ECHR and ICCPR</a:t>
            </a:r>
            <a:endParaRPr lang="en-GB" sz="3600" b="1" dirty="0">
              <a:ea typeface="Verdana" panose="020B0604030504040204" pitchFamily="34" charset="0"/>
              <a:cs typeface="Verdana" panose="020B0604030504040204" pitchFamily="34" charset="0"/>
            </a:endParaRPr>
          </a:p>
        </p:txBody>
      </p:sp>
      <p:sp>
        <p:nvSpPr>
          <p:cNvPr id="197635" name="Rectangle 3"/>
          <p:cNvSpPr>
            <a:spLocks noGrp="1" noChangeArrowheads="1"/>
          </p:cNvSpPr>
          <p:nvPr>
            <p:ph type="body" idx="1"/>
          </p:nvPr>
        </p:nvSpPr>
        <p:spPr>
          <a:xfrm>
            <a:off x="457199" y="1331390"/>
            <a:ext cx="8541658" cy="4805938"/>
          </a:xfrm>
        </p:spPr>
        <p:txBody>
          <a:bodyPr rtlCol="0">
            <a:noAutofit/>
          </a:bodyPr>
          <a:lstStyle/>
          <a:p>
            <a:pPr marL="0" indent="0" eaLnBrk="1" hangingPunct="1">
              <a:spcBef>
                <a:spcPts val="600"/>
              </a:spcBef>
              <a:spcAft>
                <a:spcPts val="1200"/>
              </a:spcAft>
              <a:buNone/>
              <a:defRPr/>
            </a:pPr>
            <a:r>
              <a:rPr lang="en-GB" sz="2500" dirty="0" smtClean="0">
                <a:latin typeface="Verdana" panose="020B0604030504040204" pitchFamily="34" charset="0"/>
                <a:ea typeface="Verdana" panose="020B0604030504040204" pitchFamily="34" charset="0"/>
                <a:cs typeface="Verdana" panose="020B0604030504040204" pitchFamily="34" charset="0"/>
              </a:rPr>
              <a:t>… </a:t>
            </a:r>
            <a:r>
              <a:rPr lang="en-GB" sz="2800" dirty="0" smtClean="0"/>
              <a:t>that </a:t>
            </a:r>
            <a:r>
              <a:rPr lang="en-US" sz="2800" dirty="0"/>
              <a:t>might come into play </a:t>
            </a:r>
            <a:r>
              <a:rPr lang="en-US" sz="2800" b="1" dirty="0"/>
              <a:t>during investigations and </a:t>
            </a:r>
            <a:r>
              <a:rPr lang="en-US" sz="2800" b="1" dirty="0" smtClean="0"/>
              <a:t>prosecutions of cybercrime</a:t>
            </a:r>
            <a:r>
              <a:rPr lang="en-US" sz="2800" dirty="0" smtClean="0"/>
              <a:t> </a:t>
            </a:r>
            <a:r>
              <a:rPr lang="en-US" sz="2800" dirty="0"/>
              <a:t>:</a:t>
            </a:r>
            <a:endParaRPr lang="en-GB" sz="2500" dirty="0" smtClean="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smtClean="0">
                <a:latin typeface="Verdana" panose="020B0604030504040204" pitchFamily="34" charset="0"/>
                <a:ea typeface="Verdana" panose="020B0604030504040204" pitchFamily="34" charset="0"/>
                <a:cs typeface="Verdana" panose="020B0604030504040204" pitchFamily="34" charset="0"/>
              </a:rPr>
              <a:t>Right </a:t>
            </a:r>
            <a:r>
              <a:rPr lang="en-GB" sz="2000" dirty="0">
                <a:latin typeface="Verdana" panose="020B0604030504040204" pitchFamily="34" charset="0"/>
                <a:ea typeface="Verdana" panose="020B0604030504040204" pitchFamily="34" charset="0"/>
                <a:cs typeface="Verdana" panose="020B0604030504040204" pitchFamily="34" charset="0"/>
              </a:rPr>
              <a:t>to liberty and security,</a:t>
            </a:r>
          </a:p>
          <a:p>
            <a:pPr marL="517525" eaLnBrk="1" hangingPunct="1">
              <a:spcBef>
                <a:spcPts val="600"/>
              </a:spcBef>
              <a:spcAft>
                <a:spcPts val="600"/>
              </a:spcAft>
              <a:buFont typeface="Arial" panose="020B0604020202020204" pitchFamily="34" charset="0"/>
              <a:buChar char="•"/>
              <a:defRPr/>
            </a:pPr>
            <a:r>
              <a:rPr lang="en-GB" sz="2000" dirty="0" smtClean="0">
                <a:latin typeface="Verdana" panose="020B0604030504040204" pitchFamily="34" charset="0"/>
                <a:ea typeface="Verdana" panose="020B0604030504040204" pitchFamily="34" charset="0"/>
                <a:cs typeface="Verdana" panose="020B0604030504040204" pitchFamily="34" charset="0"/>
              </a:rPr>
              <a:t>Right </a:t>
            </a:r>
            <a:r>
              <a:rPr lang="en-GB" sz="2000" dirty="0">
                <a:latin typeface="Verdana" panose="020B0604030504040204" pitchFamily="34" charset="0"/>
                <a:ea typeface="Verdana" panose="020B0604030504040204" pitchFamily="34" charset="0"/>
                <a:cs typeface="Verdana" panose="020B0604030504040204" pitchFamily="34" charset="0"/>
              </a:rPr>
              <a:t>to a fair trial and </a:t>
            </a:r>
            <a:r>
              <a:rPr lang="en-GB" sz="2000" dirty="0" smtClean="0">
                <a:latin typeface="Verdana" panose="020B0604030504040204" pitchFamily="34" charset="0"/>
                <a:ea typeface="Verdana" panose="020B0604030504040204" pitchFamily="34" charset="0"/>
                <a:cs typeface="Verdana" panose="020B0604030504040204" pitchFamily="34" charset="0"/>
              </a:rPr>
              <a:t>the </a:t>
            </a:r>
            <a:r>
              <a:rPr lang="en-GB" sz="2000" dirty="0">
                <a:latin typeface="Verdana" panose="020B0604030504040204" pitchFamily="34" charset="0"/>
                <a:ea typeface="Verdana" panose="020B0604030504040204" pitchFamily="34" charset="0"/>
                <a:cs typeface="Verdana" panose="020B0604030504040204" pitchFamily="34" charset="0"/>
              </a:rPr>
              <a:t>presumption of </a:t>
            </a:r>
            <a:r>
              <a:rPr lang="en-GB" sz="2000" dirty="0" smtClean="0">
                <a:latin typeface="Verdana" panose="020B0604030504040204" pitchFamily="34" charset="0"/>
                <a:ea typeface="Verdana" panose="020B0604030504040204" pitchFamily="34" charset="0"/>
                <a:cs typeface="Verdana" panose="020B0604030504040204" pitchFamily="34" charset="0"/>
              </a:rPr>
              <a:t>innocence (including the right to remain silent), </a:t>
            </a:r>
            <a:endParaRPr lang="en-GB" sz="2000" dirty="0">
              <a:latin typeface="Verdana" panose="020B0604030504040204" pitchFamily="34" charset="0"/>
              <a:ea typeface="Verdana" panose="020B0604030504040204" pitchFamily="34" charset="0"/>
              <a:cs typeface="Verdana" panose="020B0604030504040204" pitchFamily="34" charset="0"/>
            </a:endParaRPr>
          </a:p>
          <a:p>
            <a:pPr marL="517525" eaLnBrk="1" hangingPunct="1">
              <a:spcBef>
                <a:spcPts val="600"/>
              </a:spcBef>
              <a:spcAft>
                <a:spcPts val="600"/>
              </a:spcAft>
              <a:buFont typeface="Arial" panose="020B0604020202020204" pitchFamily="34" charset="0"/>
              <a:buChar char="•"/>
              <a:defRPr/>
            </a:pPr>
            <a:r>
              <a:rPr lang="en-GB" sz="2000" dirty="0" smtClean="0">
                <a:latin typeface="Verdana" panose="020B0604030504040204" pitchFamily="34" charset="0"/>
                <a:ea typeface="Verdana" panose="020B0604030504040204" pitchFamily="34" charset="0"/>
                <a:cs typeface="Verdana" panose="020B0604030504040204" pitchFamily="34" charset="0"/>
              </a:rPr>
              <a:t>Right </a:t>
            </a:r>
            <a:r>
              <a:rPr lang="en-GB" sz="2000" dirty="0">
                <a:latin typeface="Verdana" panose="020B0604030504040204" pitchFamily="34" charset="0"/>
                <a:ea typeface="Verdana" panose="020B0604030504040204" pitchFamily="34" charset="0"/>
                <a:cs typeface="Verdana" panose="020B0604030504040204" pitchFamily="34" charset="0"/>
              </a:rPr>
              <a:t>to not be held guilty of a criminal offence where his or her act or omission was not constituting a criminal offence under law at the time when it was committed, </a:t>
            </a:r>
          </a:p>
          <a:p>
            <a:pPr marL="517525" eaLnBrk="1" hangingPunct="1">
              <a:spcBef>
                <a:spcPts val="600"/>
              </a:spcBef>
              <a:spcAft>
                <a:spcPts val="600"/>
              </a:spcAft>
              <a:buFont typeface="Arial" panose="020B0604020202020204" pitchFamily="34" charset="0"/>
              <a:buChar char="•"/>
              <a:defRPr/>
            </a:pPr>
            <a:r>
              <a:rPr lang="en-GB" sz="2000" dirty="0" smtClean="0">
                <a:latin typeface="Verdana" panose="020B0604030504040204" pitchFamily="34" charset="0"/>
                <a:ea typeface="Verdana" panose="020B0604030504040204" pitchFamily="34" charset="0"/>
                <a:cs typeface="Verdana" panose="020B0604030504040204" pitchFamily="34" charset="0"/>
              </a:rPr>
              <a:t>Right </a:t>
            </a:r>
            <a:r>
              <a:rPr lang="en-GB" sz="2000" dirty="0">
                <a:latin typeface="Verdana" panose="020B0604030504040204" pitchFamily="34" charset="0"/>
                <a:ea typeface="Verdana" panose="020B0604030504040204" pitchFamily="34" charset="0"/>
                <a:cs typeface="Verdana" panose="020B0604030504040204" pitchFamily="34" charset="0"/>
              </a:rPr>
              <a:t>to private life or “privacy”, </a:t>
            </a:r>
          </a:p>
          <a:p>
            <a:pPr marL="517525" eaLnBrk="1" hangingPunct="1">
              <a:spcBef>
                <a:spcPts val="600"/>
              </a:spcBef>
              <a:spcAft>
                <a:spcPts val="600"/>
              </a:spcAft>
              <a:buFont typeface="Arial" panose="020B0604020202020204" pitchFamily="34" charset="0"/>
              <a:buChar char="•"/>
              <a:defRPr/>
            </a:pPr>
            <a:r>
              <a:rPr lang="en-GB" sz="2000" dirty="0">
                <a:latin typeface="Verdana" panose="020B0604030504040204" pitchFamily="34" charset="0"/>
                <a:ea typeface="Verdana" panose="020B0604030504040204" pitchFamily="34" charset="0"/>
                <a:cs typeface="Verdana" panose="020B0604030504040204" pitchFamily="34" charset="0"/>
              </a:rPr>
              <a:t>Freedom of thought, conscience and religion, </a:t>
            </a:r>
          </a:p>
          <a:p>
            <a:pPr marL="517525" eaLnBrk="1" hangingPunct="1">
              <a:spcBef>
                <a:spcPts val="600"/>
              </a:spcBef>
              <a:spcAft>
                <a:spcPts val="600"/>
              </a:spcAft>
              <a:buFont typeface="Arial" panose="020B0604020202020204" pitchFamily="34" charset="0"/>
              <a:buChar char="•"/>
              <a:defRPr/>
            </a:pPr>
            <a:r>
              <a:rPr lang="en-GB" sz="2000" dirty="0">
                <a:latin typeface="Verdana" panose="020B0604030504040204" pitchFamily="34" charset="0"/>
                <a:ea typeface="Verdana" panose="020B0604030504040204" pitchFamily="34" charset="0"/>
                <a:cs typeface="Verdana" panose="020B0604030504040204" pitchFamily="34" charset="0"/>
              </a:rPr>
              <a:t>Freedom of expression, </a:t>
            </a:r>
          </a:p>
          <a:p>
            <a:pPr marL="517525" eaLnBrk="1" hangingPunct="1">
              <a:spcBef>
                <a:spcPts val="600"/>
              </a:spcBef>
              <a:spcAft>
                <a:spcPts val="600"/>
              </a:spcAft>
              <a:buFont typeface="Arial" panose="020B0604020202020204" pitchFamily="34" charset="0"/>
              <a:buChar char="•"/>
              <a:defRPr/>
            </a:pPr>
            <a:r>
              <a:rPr lang="en-GB" sz="2000" dirty="0">
                <a:latin typeface="Verdana" panose="020B0604030504040204" pitchFamily="34" charset="0"/>
                <a:ea typeface="Verdana" panose="020B0604030504040204" pitchFamily="34" charset="0"/>
                <a:cs typeface="Verdana" panose="020B0604030504040204" pitchFamily="34" charset="0"/>
              </a:rPr>
              <a:t>Freedom of peaceful assembly and association.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128</a:t>
            </a:fld>
            <a:endParaRPr lang="en-US"/>
          </a:p>
        </p:txBody>
      </p:sp>
    </p:spTree>
    <p:extLst>
      <p:ext uri="{BB962C8B-B14F-4D97-AF65-F5344CB8AC3E}">
        <p14:creationId xmlns:p14="http://schemas.microsoft.com/office/powerpoint/2010/main" val="381221526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sz="3600" b="1" dirty="0" smtClean="0"/>
              <a:t>Article 15 § 2 and 3</a:t>
            </a:r>
            <a:br>
              <a:rPr lang="en-GB" sz="3600" b="1" dirty="0" smtClean="0"/>
            </a:br>
            <a:r>
              <a:rPr lang="en-GB" sz="3600" b="1" dirty="0" smtClean="0"/>
              <a:t>Conditions and safeguards </a:t>
            </a:r>
          </a:p>
        </p:txBody>
      </p:sp>
      <p:sp>
        <p:nvSpPr>
          <p:cNvPr id="197635" name="Rectangle 3"/>
          <p:cNvSpPr>
            <a:spLocks noGrp="1" noChangeArrowheads="1"/>
          </p:cNvSpPr>
          <p:nvPr>
            <p:ph type="body" idx="1"/>
          </p:nvPr>
        </p:nvSpPr>
        <p:spPr>
          <a:xfrm>
            <a:off x="457200" y="1801674"/>
            <a:ext cx="8229600" cy="4831598"/>
          </a:xfrm>
        </p:spPr>
        <p:txBody>
          <a:bodyPr rtlCol="0">
            <a:normAutofit fontScale="55000" lnSpcReduction="20000"/>
          </a:bodyPr>
          <a:lstStyle/>
          <a:p>
            <a:pPr marL="542925" indent="-542925" eaLnBrk="1" fontAlgn="auto" hangingPunct="1">
              <a:lnSpc>
                <a:spcPct val="120000"/>
              </a:lnSpc>
              <a:spcBef>
                <a:spcPts val="600"/>
              </a:spcBef>
              <a:spcAft>
                <a:spcPts val="1200"/>
              </a:spcAft>
              <a:buFont typeface="+mj-lt"/>
              <a:buAutoNum type="arabicPeriod" startAt="2"/>
              <a:defRPr/>
            </a:pPr>
            <a:r>
              <a:rPr lang="en-GB" sz="4300" dirty="0" smtClean="0">
                <a:latin typeface="+mj-lt"/>
              </a:rPr>
              <a:t>Conditions and safeguards </a:t>
            </a:r>
            <a:r>
              <a:rPr lang="en-GB" sz="4300" b="1" dirty="0" smtClean="0">
                <a:solidFill>
                  <a:srgbClr val="FF0000"/>
                </a:solidFill>
                <a:latin typeface="+mj-lt"/>
              </a:rPr>
              <a:t>must include, inter alia </a:t>
            </a:r>
            <a:r>
              <a:rPr lang="en-GB" sz="4300" dirty="0" smtClean="0">
                <a:latin typeface="+mj-lt"/>
              </a:rPr>
              <a:t>and “as appropriate in view of the nature of the procedure or power concerned”: “judicial or other </a:t>
            </a:r>
            <a:r>
              <a:rPr lang="en-GB" sz="4300" b="1" dirty="0" smtClean="0">
                <a:solidFill>
                  <a:srgbClr val="FF0000"/>
                </a:solidFill>
                <a:latin typeface="+mj-lt"/>
              </a:rPr>
              <a:t>independent supervision</a:t>
            </a:r>
            <a:r>
              <a:rPr lang="en-GB" sz="4300" dirty="0" smtClean="0">
                <a:latin typeface="+mj-lt"/>
              </a:rPr>
              <a:t>, </a:t>
            </a:r>
            <a:r>
              <a:rPr lang="en-GB" sz="4300" b="1" dirty="0" smtClean="0">
                <a:solidFill>
                  <a:srgbClr val="FF0000"/>
                </a:solidFill>
                <a:latin typeface="+mj-lt"/>
              </a:rPr>
              <a:t>grounds</a:t>
            </a:r>
            <a:r>
              <a:rPr lang="en-GB" sz="4300" dirty="0" smtClean="0">
                <a:solidFill>
                  <a:srgbClr val="FF0000"/>
                </a:solidFill>
                <a:latin typeface="+mj-lt"/>
              </a:rPr>
              <a:t> </a:t>
            </a:r>
            <a:r>
              <a:rPr lang="en-GB" sz="4300" dirty="0" smtClean="0">
                <a:latin typeface="+mj-lt"/>
              </a:rPr>
              <a:t>justifying application, and </a:t>
            </a:r>
            <a:r>
              <a:rPr lang="en-GB" sz="4300" b="1" dirty="0" smtClean="0">
                <a:solidFill>
                  <a:srgbClr val="FF0000"/>
                </a:solidFill>
                <a:latin typeface="+mj-lt"/>
              </a:rPr>
              <a:t>limitation </a:t>
            </a:r>
            <a:r>
              <a:rPr lang="en-GB" sz="4300" dirty="0" smtClean="0">
                <a:latin typeface="+mj-lt"/>
              </a:rPr>
              <a:t>of the scope and the duration of such power or procedure”.</a:t>
            </a:r>
          </a:p>
          <a:p>
            <a:pPr marL="542925" indent="-542925" eaLnBrk="1" fontAlgn="auto" hangingPunct="1">
              <a:lnSpc>
                <a:spcPct val="120000"/>
              </a:lnSpc>
              <a:spcBef>
                <a:spcPts val="600"/>
              </a:spcBef>
              <a:spcAft>
                <a:spcPts val="1200"/>
              </a:spcAft>
              <a:buFont typeface="+mj-lt"/>
              <a:buAutoNum type="arabicPeriod" startAt="2"/>
              <a:defRPr/>
            </a:pPr>
            <a:endParaRPr lang="en-GB" sz="4300" dirty="0" smtClean="0"/>
          </a:p>
          <a:p>
            <a:pPr marL="542925" indent="-542925" eaLnBrk="1" fontAlgn="auto" hangingPunct="1">
              <a:lnSpc>
                <a:spcPct val="120000"/>
              </a:lnSpc>
              <a:spcBef>
                <a:spcPts val="600"/>
              </a:spcBef>
              <a:spcAft>
                <a:spcPts val="1200"/>
              </a:spcAft>
              <a:buFont typeface="+mj-lt"/>
              <a:buAutoNum type="arabicPeriod" startAt="2"/>
              <a:defRPr/>
            </a:pPr>
            <a:r>
              <a:rPr lang="en-GB" sz="4300" dirty="0" smtClean="0"/>
              <a:t>Each Party must “</a:t>
            </a:r>
            <a:r>
              <a:rPr lang="en-GB" sz="4300" b="1" dirty="0" smtClean="0">
                <a:solidFill>
                  <a:srgbClr val="FF0000"/>
                </a:solidFill>
              </a:rPr>
              <a:t>consider the impact </a:t>
            </a:r>
            <a:r>
              <a:rPr lang="en-GB" sz="4300" dirty="0" smtClean="0"/>
              <a:t>of the powers and procedures in [Art. 14 to 21] </a:t>
            </a:r>
            <a:r>
              <a:rPr lang="en-GB" sz="4300" b="1" dirty="0" smtClean="0">
                <a:solidFill>
                  <a:srgbClr val="FF0000"/>
                </a:solidFill>
              </a:rPr>
              <a:t>upon the rights</a:t>
            </a:r>
            <a:r>
              <a:rPr lang="en-GB" sz="4300" dirty="0" smtClean="0"/>
              <a:t>, responsibilities and legitimate interests of third parties”, to the “extent that it is consistent with the public interest, in particular the sound administration of justice”. </a:t>
            </a:r>
            <a:r>
              <a:rPr lang="en-GB" sz="4300" baseline="30000" dirty="0" smtClean="0"/>
              <a:t>[1]</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129</a:t>
            </a:fld>
            <a:endParaRPr lang="en-US"/>
          </a:p>
        </p:txBody>
      </p:sp>
    </p:spTree>
    <p:extLst>
      <p:ext uri="{BB962C8B-B14F-4D97-AF65-F5344CB8AC3E}">
        <p14:creationId xmlns:p14="http://schemas.microsoft.com/office/powerpoint/2010/main" val="28184893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980060"/>
            <a:ext cx="7988300" cy="4457700"/>
          </a:xfrm>
        </p:spPr>
        <p:txBody>
          <a:bodyPr/>
          <a:lstStyle/>
          <a:p>
            <a:pPr marL="514350" indent="-514350" algn="just" eaLnBrk="1" hangingPunct="1">
              <a:lnSpc>
                <a:spcPct val="90000"/>
              </a:lnSpc>
              <a:buFont typeface="+mj-lt"/>
              <a:buAutoNum type="arabicPeriod"/>
            </a:pPr>
            <a:r>
              <a:rPr lang="en-GB" sz="3000" dirty="0" smtClean="0"/>
              <a:t>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1209448"/>
          </a:xfrm>
        </p:spPr>
        <p:txBody>
          <a:bodyPr/>
          <a:lstStyle/>
          <a:p>
            <a:pPr eaLnBrk="1" hangingPunct="1"/>
            <a:r>
              <a:rPr lang="en-GB" sz="3000" b="1" dirty="0"/>
              <a:t>C</a:t>
            </a:r>
            <a:r>
              <a:rPr lang="en-GB" sz="3000" b="1" dirty="0" smtClean="0"/>
              <a:t>onditions and safeguards </a:t>
            </a:r>
            <a:r>
              <a:rPr lang="en-GB" sz="3000" b="1" dirty="0"/>
              <a:t>under </a:t>
            </a:r>
            <a:r>
              <a:rPr lang="en-GB" sz="3000" b="1" dirty="0" smtClean="0"/>
              <a:t>European Convention of </a:t>
            </a:r>
            <a:r>
              <a:rPr lang="en-GB" sz="3000" b="1" dirty="0"/>
              <a:t>Human </a:t>
            </a:r>
            <a:r>
              <a:rPr lang="en-GB" sz="3000" b="1" dirty="0" smtClean="0"/>
              <a:t>Rights</a:t>
            </a:r>
          </a:p>
        </p:txBody>
      </p:sp>
      <p:sp>
        <p:nvSpPr>
          <p:cNvPr id="197635" name="Rectangle 3"/>
          <p:cNvSpPr>
            <a:spLocks noGrp="1" noChangeArrowheads="1"/>
          </p:cNvSpPr>
          <p:nvPr>
            <p:ph type="body" idx="1"/>
          </p:nvPr>
        </p:nvSpPr>
        <p:spPr>
          <a:xfrm>
            <a:off x="356461" y="1808626"/>
            <a:ext cx="8462073" cy="4576674"/>
          </a:xfrm>
        </p:spPr>
        <p:txBody>
          <a:bodyPr rtlCol="0">
            <a:noAutofit/>
          </a:bodyPr>
          <a:lstStyle/>
          <a:p>
            <a:pPr marL="0" indent="0" eaLnBrk="1" fontAlgn="auto" hangingPunct="1">
              <a:spcBef>
                <a:spcPts val="600"/>
              </a:spcBef>
              <a:spcAft>
                <a:spcPts val="1200"/>
              </a:spcAft>
              <a:buNone/>
              <a:defRPr/>
            </a:pPr>
            <a:r>
              <a:rPr lang="en-GB" sz="2400" b="1" dirty="0" smtClean="0">
                <a:latin typeface="+mj-lt"/>
              </a:rPr>
              <a:t>Conditions to be met when limiting rights</a:t>
            </a:r>
            <a:r>
              <a:rPr lang="en-GB" sz="2400" dirty="0" smtClean="0">
                <a:latin typeface="+mj-lt"/>
              </a:rPr>
              <a:t>:</a:t>
            </a:r>
          </a:p>
          <a:p>
            <a:pPr eaLnBrk="1" fontAlgn="auto" hangingPunct="1">
              <a:spcBef>
                <a:spcPts val="600"/>
              </a:spcBef>
              <a:spcAft>
                <a:spcPts val="600"/>
              </a:spcAft>
              <a:defRPr/>
            </a:pPr>
            <a:r>
              <a:rPr lang="en-GB" sz="2400" dirty="0" smtClean="0"/>
              <a:t>Exclusive </a:t>
            </a:r>
            <a:r>
              <a:rPr lang="en-GB" sz="2400" dirty="0"/>
              <a:t>competence of the law </a:t>
            </a:r>
            <a:r>
              <a:rPr lang="en-GB" sz="2400" dirty="0" smtClean="0"/>
              <a:t>(</a:t>
            </a:r>
            <a:r>
              <a:rPr lang="en-GB" sz="2400" b="1" dirty="0">
                <a:solidFill>
                  <a:srgbClr val="FF0000"/>
                </a:solidFill>
                <a:latin typeface="+mj-lt"/>
              </a:rPr>
              <a:t>l</a:t>
            </a:r>
            <a:r>
              <a:rPr lang="en-GB" sz="2400" b="1" dirty="0" smtClean="0">
                <a:solidFill>
                  <a:srgbClr val="FF0000"/>
                </a:solidFill>
                <a:latin typeface="+mj-lt"/>
              </a:rPr>
              <a:t>egal basis</a:t>
            </a:r>
            <a:r>
              <a:rPr lang="en-GB" sz="2400" dirty="0" smtClean="0">
                <a:latin typeface="+mj-lt"/>
              </a:rPr>
              <a:t>)</a:t>
            </a:r>
          </a:p>
          <a:p>
            <a:pPr eaLnBrk="1" fontAlgn="auto" hangingPunct="1">
              <a:spcBef>
                <a:spcPts val="600"/>
              </a:spcBef>
              <a:spcAft>
                <a:spcPts val="600"/>
              </a:spcAft>
              <a:defRPr/>
            </a:pPr>
            <a:r>
              <a:rPr lang="en-GB" sz="2400" dirty="0" smtClean="0"/>
              <a:t>Need </a:t>
            </a:r>
            <a:r>
              <a:rPr lang="en-GB" sz="2400" dirty="0"/>
              <a:t>to pursue </a:t>
            </a:r>
            <a:r>
              <a:rPr lang="en-GB" sz="2400" dirty="0" smtClean="0"/>
              <a:t>a legitimate aim (</a:t>
            </a:r>
            <a:r>
              <a:rPr lang="en-GB" sz="2400" b="1" dirty="0" smtClean="0">
                <a:solidFill>
                  <a:srgbClr val="FF0000"/>
                </a:solidFill>
              </a:rPr>
              <a:t>l</a:t>
            </a:r>
            <a:r>
              <a:rPr lang="en-GB" sz="2400" b="1" dirty="0" smtClean="0">
                <a:solidFill>
                  <a:srgbClr val="FF0000"/>
                </a:solidFill>
                <a:latin typeface="+mj-lt"/>
              </a:rPr>
              <a:t>egitimate aim</a:t>
            </a:r>
            <a:r>
              <a:rPr lang="en-GB" sz="2400" dirty="0" smtClean="0">
                <a:latin typeface="+mj-lt"/>
              </a:rPr>
              <a:t>)</a:t>
            </a:r>
          </a:p>
          <a:p>
            <a:pPr eaLnBrk="1" fontAlgn="auto" hangingPunct="1">
              <a:spcBef>
                <a:spcPts val="600"/>
              </a:spcBef>
              <a:spcAft>
                <a:spcPts val="600"/>
              </a:spcAft>
              <a:defRPr/>
            </a:pPr>
            <a:r>
              <a:rPr lang="en-GB" sz="2400" dirty="0" smtClean="0"/>
              <a:t>“Necessity </a:t>
            </a:r>
            <a:r>
              <a:rPr lang="en-GB" sz="2400" dirty="0"/>
              <a:t>of the </a:t>
            </a:r>
            <a:r>
              <a:rPr lang="en-GB" sz="2400" dirty="0" smtClean="0"/>
              <a:t>interference in </a:t>
            </a:r>
            <a:r>
              <a:rPr lang="en-GB" sz="2400" dirty="0"/>
              <a:t>a democratic </a:t>
            </a:r>
            <a:r>
              <a:rPr lang="en-GB" sz="2400" dirty="0" smtClean="0"/>
              <a:t>society”... which means that the interference must:</a:t>
            </a:r>
          </a:p>
          <a:p>
            <a:pPr marL="711200" lvl="1" indent="-342900" eaLnBrk="1" fontAlgn="auto" hangingPunct="1">
              <a:spcBef>
                <a:spcPts val="600"/>
              </a:spcBef>
              <a:spcAft>
                <a:spcPts val="600"/>
              </a:spcAft>
              <a:defRPr/>
            </a:pPr>
            <a:r>
              <a:rPr lang="en-GB" sz="2400" dirty="0">
                <a:latin typeface="+mj-lt"/>
              </a:rPr>
              <a:t>c</a:t>
            </a:r>
            <a:r>
              <a:rPr lang="en-GB" sz="2400" dirty="0" smtClean="0">
                <a:latin typeface="+mj-lt"/>
              </a:rPr>
              <a:t>orrespond </a:t>
            </a:r>
            <a:r>
              <a:rPr lang="en-GB" sz="2400" dirty="0"/>
              <a:t>to a "pressing social </a:t>
            </a:r>
            <a:r>
              <a:rPr lang="en-GB" sz="2400" dirty="0" smtClean="0"/>
              <a:t>need“ (</a:t>
            </a:r>
            <a:r>
              <a:rPr lang="en-GB" sz="2400" b="1" dirty="0">
                <a:solidFill>
                  <a:srgbClr val="FF0000"/>
                </a:solidFill>
              </a:rPr>
              <a:t>n</a:t>
            </a:r>
            <a:r>
              <a:rPr lang="en-GB" sz="2400" b="1" dirty="0" smtClean="0">
                <a:solidFill>
                  <a:srgbClr val="FF0000"/>
                </a:solidFill>
              </a:rPr>
              <a:t>ecessity</a:t>
            </a:r>
            <a:r>
              <a:rPr lang="en-GB" sz="2400" dirty="0" smtClean="0"/>
              <a:t>) </a:t>
            </a:r>
          </a:p>
          <a:p>
            <a:pPr marL="711200" lvl="1" indent="-342900" eaLnBrk="1" fontAlgn="auto" hangingPunct="1">
              <a:spcBef>
                <a:spcPts val="600"/>
              </a:spcBef>
              <a:spcAft>
                <a:spcPts val="600"/>
              </a:spcAft>
              <a:defRPr/>
            </a:pPr>
            <a:r>
              <a:rPr lang="en-GB" sz="2400" dirty="0">
                <a:latin typeface="+mj-lt"/>
              </a:rPr>
              <a:t>b</a:t>
            </a:r>
            <a:r>
              <a:rPr lang="en-GB" sz="2400" dirty="0" smtClean="0">
                <a:latin typeface="+mj-lt"/>
              </a:rPr>
              <a:t>e </a:t>
            </a:r>
            <a:r>
              <a:rPr lang="en-GB" sz="2400" dirty="0"/>
              <a:t>proportionate to the </a:t>
            </a:r>
            <a:r>
              <a:rPr lang="en-GB" sz="2400" dirty="0" smtClean="0"/>
              <a:t>aim pursued (</a:t>
            </a:r>
            <a:r>
              <a:rPr lang="en-GB" sz="2400" b="1" dirty="0">
                <a:solidFill>
                  <a:srgbClr val="FF0000"/>
                </a:solidFill>
              </a:rPr>
              <a:t>p</a:t>
            </a:r>
            <a:r>
              <a:rPr lang="en-GB" sz="2400" b="1" dirty="0" smtClean="0">
                <a:solidFill>
                  <a:srgbClr val="FF0000"/>
                </a:solidFill>
              </a:rPr>
              <a:t>roportionality</a:t>
            </a:r>
            <a:r>
              <a:rPr lang="en-GB" sz="2400" dirty="0" smtClean="0"/>
              <a:t>)</a:t>
            </a:r>
            <a:r>
              <a:rPr lang="en-GB" sz="2400" baseline="30000" dirty="0" smtClean="0"/>
              <a:t> </a:t>
            </a:r>
          </a:p>
          <a:p>
            <a:pPr eaLnBrk="1" fontAlgn="auto" hangingPunct="1">
              <a:spcBef>
                <a:spcPts val="600"/>
              </a:spcBef>
              <a:spcAft>
                <a:spcPts val="600"/>
              </a:spcAft>
              <a:defRPr/>
            </a:pPr>
            <a:r>
              <a:rPr lang="en-GB" sz="2400" dirty="0" smtClean="0"/>
              <a:t>Requirements implied by the “necessity” and “proportionality” principles might be classified under the one or the other notion.</a:t>
            </a:r>
            <a:r>
              <a:rPr lang="en-GB" sz="2400" baseline="30000" dirty="0" smtClean="0"/>
              <a:t> </a:t>
            </a:r>
            <a:endParaRPr lang="en-GB" sz="2400"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130</a:t>
            </a:fld>
            <a:endParaRPr lang="en-US"/>
          </a:p>
        </p:txBody>
      </p:sp>
    </p:spTree>
    <p:extLst>
      <p:ext uri="{BB962C8B-B14F-4D97-AF65-F5344CB8AC3E}">
        <p14:creationId xmlns:p14="http://schemas.microsoft.com/office/powerpoint/2010/main" val="2888794180"/>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smtClean="0"/>
              <a:t>Part Two - Annex</a:t>
            </a:r>
            <a:br>
              <a:rPr lang="en-GB" sz="3600" b="1" dirty="0" smtClean="0"/>
            </a:br>
            <a:r>
              <a:rPr lang="en-GB" sz="3600" b="1" dirty="0"/>
              <a:t>Conditions and safeguards under European Convention of Human Rights</a:t>
            </a:r>
            <a:endParaRPr lang="en-GB" sz="4500" dirty="0" smtClean="0"/>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131</a:t>
            </a:fld>
            <a:endParaRPr lang="en-US"/>
          </a:p>
        </p:txBody>
      </p:sp>
    </p:spTree>
    <p:extLst>
      <p:ext uri="{BB962C8B-B14F-4D97-AF65-F5344CB8AC3E}">
        <p14:creationId xmlns:p14="http://schemas.microsoft.com/office/powerpoint/2010/main" val="698184346"/>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25000" lnSpcReduction="20000"/>
          </a:bodyPr>
          <a:lstStyle/>
          <a:p>
            <a:pPr eaLnBrk="1" fontAlgn="auto" hangingPunct="1">
              <a:spcAft>
                <a:spcPts val="0"/>
              </a:spcAft>
              <a:defRPr/>
            </a:pPr>
            <a:r>
              <a:rPr lang="en-GB" sz="12000" b="1" dirty="0" smtClean="0"/>
              <a:t>Legal basis </a:t>
            </a:r>
            <a:r>
              <a:rPr lang="en-GB" sz="12000" dirty="0" smtClean="0"/>
              <a:t>(substantive sense, includes non-written law, case-law</a:t>
            </a:r>
            <a:r>
              <a:rPr lang="en-GB" sz="11200" baseline="30000" dirty="0" smtClean="0"/>
              <a:t>[7]</a:t>
            </a:r>
            <a:r>
              <a:rPr lang="en-GB" sz="12000" dirty="0" smtClean="0"/>
              <a:t>) </a:t>
            </a:r>
          </a:p>
          <a:p>
            <a:pPr marL="628650" lvl="1" indent="-266700" eaLnBrk="1" fontAlgn="auto" hangingPunct="1">
              <a:spcAft>
                <a:spcPts val="0"/>
              </a:spcAft>
              <a:buFont typeface="Courier New" panose="02070309020205020404" pitchFamily="49" charset="0"/>
              <a:buChar char="o"/>
              <a:defRPr/>
            </a:pPr>
            <a:r>
              <a:rPr lang="en-GB" sz="12000" dirty="0" smtClean="0"/>
              <a:t>Clear and precise;</a:t>
            </a:r>
            <a:r>
              <a:rPr lang="en-GB" sz="12000" baseline="30000" dirty="0" smtClean="0"/>
              <a:t>[8]</a:t>
            </a:r>
            <a:r>
              <a:rPr lang="en-GB" sz="12000" dirty="0"/>
              <a:t> </a:t>
            </a:r>
            <a:r>
              <a:rPr lang="en-GB" sz="12000" baseline="30000" dirty="0" smtClean="0"/>
              <a:t>[9</a:t>
            </a:r>
            <a:r>
              <a:rPr lang="en-GB" sz="12000" baseline="30000" dirty="0"/>
              <a:t>]</a:t>
            </a:r>
            <a:endParaRPr lang="en-GB" sz="12000" dirty="0" smtClean="0"/>
          </a:p>
          <a:p>
            <a:pPr marL="628650" lvl="1" indent="-266700" eaLnBrk="1" fontAlgn="auto" hangingPunct="1">
              <a:spcAft>
                <a:spcPts val="0"/>
              </a:spcAft>
              <a:buFont typeface="Courier New" panose="02070309020205020404" pitchFamily="49" charset="0"/>
              <a:buChar char="o"/>
              <a:defRPr/>
            </a:pPr>
            <a:r>
              <a:rPr lang="en-GB" sz="12000" dirty="0" smtClean="0"/>
              <a:t>Specific </a:t>
            </a:r>
            <a:r>
              <a:rPr lang="en-GB" sz="12000" dirty="0"/>
              <a:t>and </a:t>
            </a:r>
            <a:r>
              <a:rPr lang="en-GB" sz="12000" dirty="0" smtClean="0"/>
              <a:t>foreseeable</a:t>
            </a:r>
            <a:r>
              <a:rPr lang="en-GB" sz="12000" baseline="30000" dirty="0" smtClean="0"/>
              <a:t>[2]</a:t>
            </a:r>
            <a:r>
              <a:rPr lang="en-GB" sz="12000" dirty="0" smtClean="0"/>
              <a:t>: formulated </a:t>
            </a:r>
            <a:r>
              <a:rPr lang="en-GB" sz="12000" dirty="0"/>
              <a:t>with sufficient precision to enable the citizen to regulate </a:t>
            </a:r>
            <a:r>
              <a:rPr lang="en-GB" sz="12000" dirty="0" smtClean="0"/>
              <a:t>his/her conduct; and</a:t>
            </a:r>
            <a:endParaRPr lang="en-GB" sz="12000" dirty="0"/>
          </a:p>
          <a:p>
            <a:pPr marL="628650" lvl="1" indent="-266700" eaLnBrk="1" fontAlgn="auto" hangingPunct="1">
              <a:spcAft>
                <a:spcPts val="0"/>
              </a:spcAft>
              <a:buFont typeface="Courier New" panose="02070309020205020404" pitchFamily="49" charset="0"/>
              <a:buChar char="o"/>
              <a:defRPr/>
            </a:pPr>
            <a:r>
              <a:rPr lang="en-GB" sz="12000" dirty="0" smtClean="0"/>
              <a:t>Adequately accessible</a:t>
            </a:r>
            <a:r>
              <a:rPr lang="en-GB" sz="12000" baseline="30000" dirty="0" smtClean="0"/>
              <a:t>[2]</a:t>
            </a:r>
            <a:r>
              <a:rPr lang="en-GB" sz="12000" dirty="0" smtClean="0"/>
              <a:t>: the citizen must know the legal rules applicable to his/her case.</a:t>
            </a: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a:t>Conditions and safeguards under European Convention of Human Rights</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132</a:t>
            </a:fld>
            <a:endParaRPr lang="en-US"/>
          </a:p>
        </p:txBody>
      </p:sp>
    </p:spTree>
    <p:extLst>
      <p:ext uri="{BB962C8B-B14F-4D97-AF65-F5344CB8AC3E}">
        <p14:creationId xmlns:p14="http://schemas.microsoft.com/office/powerpoint/2010/main" val="3575362412"/>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32500" lnSpcReduction="20000"/>
          </a:bodyPr>
          <a:lstStyle/>
          <a:p>
            <a:pPr marL="0" indent="0" eaLnBrk="1" fontAlgn="auto" hangingPunct="1">
              <a:spcAft>
                <a:spcPts val="0"/>
              </a:spcAft>
              <a:buNone/>
              <a:defRPr/>
            </a:pPr>
            <a:r>
              <a:rPr lang="en-GB" sz="9600" b="1" dirty="0" smtClean="0"/>
              <a:t>Legitimate aim</a:t>
            </a:r>
          </a:p>
          <a:p>
            <a:pPr marL="0" indent="0" eaLnBrk="1" fontAlgn="auto" hangingPunct="1">
              <a:spcAft>
                <a:spcPts val="0"/>
              </a:spcAft>
              <a:buNone/>
              <a:defRPr/>
            </a:pPr>
            <a:r>
              <a:rPr lang="en-GB" sz="9600" dirty="0" smtClean="0"/>
              <a:t>Legitimate aims </a:t>
            </a:r>
            <a:r>
              <a:rPr lang="en-GB" sz="9600" dirty="0"/>
              <a:t>for which an interference with </a:t>
            </a:r>
            <a:r>
              <a:rPr lang="en-GB" sz="9600" dirty="0" smtClean="0"/>
              <a:t>one given </a:t>
            </a:r>
            <a:r>
              <a:rPr lang="en-GB" sz="9600" dirty="0"/>
              <a:t>right may be </a:t>
            </a:r>
            <a:r>
              <a:rPr lang="en-GB" sz="9600" dirty="0" smtClean="0"/>
              <a:t>legitimate are exhaustively listed in the </a:t>
            </a:r>
            <a:r>
              <a:rPr lang="en-GB" sz="9600" dirty="0"/>
              <a:t>article that </a:t>
            </a:r>
            <a:r>
              <a:rPr lang="en-GB" sz="9600" dirty="0" smtClean="0"/>
              <a:t>enunciates the right. </a:t>
            </a:r>
          </a:p>
          <a:p>
            <a:pPr marL="0" indent="0" eaLnBrk="1" fontAlgn="auto" hangingPunct="1">
              <a:spcAft>
                <a:spcPts val="0"/>
              </a:spcAft>
              <a:buNone/>
              <a:defRPr/>
            </a:pPr>
            <a:r>
              <a:rPr lang="en-GB" sz="9600" dirty="0" smtClean="0"/>
              <a:t>Example: Article 8 (right to private life): interests </a:t>
            </a:r>
            <a:r>
              <a:rPr lang="en-GB" sz="9600" dirty="0"/>
              <a:t>of national security, public safety or the economic well-being of the </a:t>
            </a:r>
            <a:r>
              <a:rPr lang="en-GB" sz="9600" dirty="0" smtClean="0"/>
              <a:t>country, prevention </a:t>
            </a:r>
            <a:r>
              <a:rPr lang="en-GB" sz="9600" dirty="0"/>
              <a:t>of disorder or </a:t>
            </a:r>
            <a:r>
              <a:rPr lang="en-GB" sz="9600" dirty="0" smtClean="0"/>
              <a:t>crime, protection </a:t>
            </a:r>
            <a:r>
              <a:rPr lang="en-GB" sz="9600" dirty="0"/>
              <a:t>of health or morals, and </a:t>
            </a:r>
            <a:r>
              <a:rPr lang="en-GB" sz="9600" dirty="0" smtClean="0"/>
              <a:t>protection </a:t>
            </a:r>
            <a:r>
              <a:rPr lang="en-GB" sz="9600" dirty="0"/>
              <a:t>of the rights and freedoms of others.</a:t>
            </a:r>
          </a:p>
          <a:p>
            <a:pPr eaLnBrk="1" fontAlgn="auto" hangingPunct="1">
              <a:spcAft>
                <a:spcPts val="0"/>
              </a:spcAft>
              <a:defRPr/>
            </a:pPr>
            <a:endParaRPr lang="en-GB" sz="9600" b="1" dirty="0" smtClean="0"/>
          </a:p>
          <a:p>
            <a:pPr marL="0" indent="0" eaLnBrk="1" fontAlgn="auto" hangingPunct="1">
              <a:spcAft>
                <a:spcPts val="0"/>
              </a:spcAft>
              <a:buNone/>
              <a:defRPr/>
            </a:pPr>
            <a:endParaRPr lang="en-GB" b="1" dirty="0" smtClean="0">
              <a:latin typeface="+mj-lt"/>
            </a:endParaRPr>
          </a:p>
          <a:p>
            <a:pPr marL="0" indent="0" eaLnBrk="1" fontAlgn="auto" hangingPunct="1">
              <a:spcAft>
                <a:spcPts val="0"/>
              </a:spcAft>
              <a:buNone/>
              <a:defRPr/>
            </a:pPr>
            <a:endParaRPr lang="en-GB" b="1" dirty="0" smtClean="0">
              <a:latin typeface="+mj-lt"/>
            </a:endParaRPr>
          </a:p>
        </p:txBody>
      </p:sp>
      <p:sp>
        <p:nvSpPr>
          <p:cNvPr id="5" name="Rectangle 2"/>
          <p:cNvSpPr>
            <a:spLocks noGrp="1" noChangeArrowheads="1"/>
          </p:cNvSpPr>
          <p:nvPr>
            <p:ph type="title"/>
          </p:nvPr>
        </p:nvSpPr>
        <p:spPr>
          <a:xfrm>
            <a:off x="457200" y="274638"/>
            <a:ext cx="8229600" cy="1191305"/>
          </a:xfrm>
        </p:spPr>
        <p:txBody>
          <a:bodyPr/>
          <a:lstStyle/>
          <a:p>
            <a:pPr eaLnBrk="1" hangingPunct="1"/>
            <a:r>
              <a:rPr lang="en-GB" sz="3000" b="1" dirty="0"/>
              <a:t>Conditions and safeguards under European Convention of Human Rights</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133</a:t>
            </a:fld>
            <a:endParaRPr lang="en-US"/>
          </a:p>
        </p:txBody>
      </p:sp>
    </p:spTree>
    <p:extLst>
      <p:ext uri="{BB962C8B-B14F-4D97-AF65-F5344CB8AC3E}">
        <p14:creationId xmlns:p14="http://schemas.microsoft.com/office/powerpoint/2010/main" val="359653449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585200" cy="4931229"/>
          </a:xfrm>
        </p:spPr>
        <p:txBody>
          <a:bodyPr rtlCol="0">
            <a:normAutofit fontScale="85000" lnSpcReduction="20000"/>
          </a:bodyPr>
          <a:lstStyle/>
          <a:p>
            <a:pPr eaLnBrk="1" fontAlgn="auto" hangingPunct="1">
              <a:spcAft>
                <a:spcPts val="0"/>
              </a:spcAft>
              <a:defRPr/>
            </a:pPr>
            <a:r>
              <a:rPr lang="en-GB" b="1" dirty="0" smtClean="0">
                <a:latin typeface="+mj-lt"/>
              </a:rPr>
              <a:t>Necessity of the </a:t>
            </a:r>
            <a:r>
              <a:rPr lang="en-GB" b="1" dirty="0">
                <a:latin typeface="+mj-lt"/>
              </a:rPr>
              <a:t>limitation</a:t>
            </a:r>
            <a:r>
              <a:rPr lang="en-GB" b="1" dirty="0" smtClean="0">
                <a:latin typeface="+mj-lt"/>
              </a:rPr>
              <a:t>: demonstration</a:t>
            </a:r>
            <a:r>
              <a:rPr lang="en-GB" baseline="30000" dirty="0" smtClean="0">
                <a:latin typeface="+mj-lt"/>
              </a:rPr>
              <a:t>[11] </a:t>
            </a:r>
            <a:r>
              <a:rPr lang="en-GB" dirty="0">
                <a:latin typeface="+mj-lt"/>
              </a:rPr>
              <a:t>that </a:t>
            </a:r>
            <a:r>
              <a:rPr lang="en-GB" dirty="0" smtClean="0">
                <a:latin typeface="+mj-lt"/>
              </a:rPr>
              <a:t>it is </a:t>
            </a:r>
            <a:r>
              <a:rPr lang="en-GB" dirty="0">
                <a:latin typeface="+mj-lt"/>
              </a:rPr>
              <a:t>actually appropriate to satisfy a specific societal need</a:t>
            </a:r>
            <a:endParaRPr lang="en-GB" dirty="0" smtClean="0">
              <a:latin typeface="+mj-lt"/>
            </a:endParaRPr>
          </a:p>
          <a:p>
            <a:pPr lvl="1" eaLnBrk="1" fontAlgn="auto" hangingPunct="1">
              <a:spcBef>
                <a:spcPts val="1200"/>
              </a:spcBef>
              <a:spcAft>
                <a:spcPts val="0"/>
              </a:spcAft>
              <a:defRPr/>
            </a:pPr>
            <a:r>
              <a:rPr lang="en-GB" b="1" dirty="0">
                <a:latin typeface="+mj-lt"/>
              </a:rPr>
              <a:t>A specific social need </a:t>
            </a:r>
            <a:r>
              <a:rPr lang="en-GB" b="1" dirty="0" smtClean="0">
                <a:latin typeface="+mj-lt"/>
              </a:rPr>
              <a:t>must </a:t>
            </a:r>
            <a:r>
              <a:rPr lang="en-GB" b="1" dirty="0">
                <a:latin typeface="+mj-lt"/>
              </a:rPr>
              <a:t>be identified </a:t>
            </a:r>
            <a:r>
              <a:rPr lang="en-GB" dirty="0">
                <a:latin typeface="+mj-lt"/>
              </a:rPr>
              <a:t>(within the broader sphere of the legitimate aim </a:t>
            </a:r>
            <a:r>
              <a:rPr lang="en-GB" dirty="0" smtClean="0">
                <a:latin typeface="+mj-lt"/>
              </a:rPr>
              <a:t>pursued</a:t>
            </a:r>
            <a:r>
              <a:rPr lang="en-GB" baseline="30000" dirty="0" smtClean="0"/>
              <a:t>[12] </a:t>
            </a:r>
            <a:r>
              <a:rPr lang="en-GB" dirty="0" smtClean="0">
                <a:latin typeface="+mj-lt"/>
              </a:rPr>
              <a:t>) and demonstrated </a:t>
            </a:r>
            <a:r>
              <a:rPr lang="en-GB" baseline="30000" dirty="0" smtClean="0">
                <a:latin typeface="+mj-lt"/>
              </a:rPr>
              <a:t>[10]</a:t>
            </a:r>
            <a:r>
              <a:rPr lang="en-GB" dirty="0" smtClean="0">
                <a:latin typeface="+mj-lt"/>
              </a:rPr>
              <a:t>. It must be of a certain level </a:t>
            </a:r>
            <a:r>
              <a:rPr lang="en-GB" dirty="0">
                <a:latin typeface="+mj-lt"/>
              </a:rPr>
              <a:t>of severity, urgency or </a:t>
            </a:r>
            <a:r>
              <a:rPr lang="en-GB" dirty="0" smtClean="0">
                <a:latin typeface="+mj-lt"/>
              </a:rPr>
              <a:t>immediacy.</a:t>
            </a:r>
            <a:r>
              <a:rPr lang="en-GB" sz="2700" baseline="30000" dirty="0" smtClean="0"/>
              <a:t>[13§3.14; 3.17; 3.19] [14]</a:t>
            </a:r>
          </a:p>
          <a:p>
            <a:pPr marL="717550" lvl="1" indent="0" eaLnBrk="1" fontAlgn="auto" hangingPunct="1">
              <a:spcAft>
                <a:spcPts val="0"/>
              </a:spcAft>
              <a:buNone/>
              <a:defRPr/>
            </a:pPr>
            <a:r>
              <a:rPr lang="en-GB" sz="2700" i="1" dirty="0"/>
              <a:t>This identified social need will constitute the grounds for implementing/ordering/applying the limitation (these grounds will have to be mentioned in the legal basis in order to ensure proportionality </a:t>
            </a:r>
            <a:r>
              <a:rPr lang="en-GB" sz="2700" baseline="30000" dirty="0" smtClean="0">
                <a:sym typeface="Wingdings" panose="05000000000000000000" pitchFamily="2" charset="2"/>
              </a:rPr>
              <a:t>[9§50] [slides 29, 34]</a:t>
            </a:r>
            <a:r>
              <a:rPr lang="en-GB" sz="2700" dirty="0" smtClean="0">
                <a:sym typeface="Wingdings" panose="05000000000000000000" pitchFamily="2" charset="2"/>
              </a:rPr>
              <a:t>).</a:t>
            </a:r>
            <a:endParaRPr lang="en-GB" sz="2700" baseline="30000" dirty="0" smtClean="0"/>
          </a:p>
          <a:p>
            <a:pPr lvl="1" eaLnBrk="1" fontAlgn="auto" hangingPunct="1">
              <a:spcBef>
                <a:spcPts val="1200"/>
              </a:spcBef>
              <a:spcAft>
                <a:spcPts val="0"/>
              </a:spcAft>
              <a:defRPr/>
            </a:pPr>
            <a:r>
              <a:rPr lang="en-GB" b="1" dirty="0" smtClean="0"/>
              <a:t>T</a:t>
            </a:r>
            <a:r>
              <a:rPr lang="en-GB" b="1" dirty="0" smtClean="0">
                <a:latin typeface="+mj-lt"/>
              </a:rPr>
              <a:t>he limitation must be suited to satisfy that need </a:t>
            </a:r>
            <a:r>
              <a:rPr lang="en-GB" dirty="0" smtClean="0">
                <a:latin typeface="+mj-lt"/>
              </a:rPr>
              <a:t>(it must effectively mitigate </a:t>
            </a:r>
            <a:r>
              <a:rPr lang="en-GB" dirty="0" smtClean="0"/>
              <a:t>the harm caused to society). It may imply reviewing the effectiveness of existing measures pursuing the same aim and explaining why they are not sufficient.</a:t>
            </a:r>
            <a:r>
              <a:rPr lang="en-GB" baseline="30000" dirty="0" smtClean="0"/>
              <a:t> [13 §3.19; 3.26] </a:t>
            </a:r>
            <a:r>
              <a:rPr lang="en-GB" dirty="0" smtClean="0"/>
              <a:t> </a:t>
            </a:r>
            <a:r>
              <a:rPr lang="en-GB" baseline="30000" dirty="0" smtClean="0"/>
              <a:t>[15]</a:t>
            </a:r>
          </a:p>
          <a:p>
            <a:pPr lvl="1" eaLnBrk="1" fontAlgn="auto" hangingPunct="1">
              <a:spcAft>
                <a:spcPts val="0"/>
              </a:spcAft>
              <a:defRPr/>
            </a:pPr>
            <a:endParaRPr lang="en-GB" sz="2700" dirty="0" smtClean="0"/>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a:t>Conditions and safeguards under European Convention of Human Rights</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134</a:t>
            </a:fld>
            <a:endParaRPr lang="en-US"/>
          </a:p>
        </p:txBody>
      </p:sp>
    </p:spTree>
    <p:extLst>
      <p:ext uri="{BB962C8B-B14F-4D97-AF65-F5344CB8AC3E}">
        <p14:creationId xmlns:p14="http://schemas.microsoft.com/office/powerpoint/2010/main" val="841742860"/>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51429"/>
            <a:ext cx="8229600" cy="5021941"/>
          </a:xfrm>
        </p:spPr>
        <p:txBody>
          <a:bodyPr rtlCol="0">
            <a:normAutofit fontScale="25000" lnSpcReduction="20000"/>
          </a:bodyPr>
          <a:lstStyle/>
          <a:p>
            <a:pPr marL="261938" indent="-261938" eaLnBrk="1" fontAlgn="auto" hangingPunct="1">
              <a:spcAft>
                <a:spcPts val="0"/>
              </a:spcAft>
              <a:defRPr/>
            </a:pPr>
            <a:r>
              <a:rPr lang="en-GB" sz="7200" b="1" dirty="0" smtClean="0"/>
              <a:t>Proportionality to the aim pursued (to be demonstrated) </a:t>
            </a:r>
            <a:r>
              <a:rPr lang="en-GB" sz="7200" baseline="30000" dirty="0" smtClean="0"/>
              <a:t>[16]</a:t>
            </a:r>
            <a:r>
              <a:rPr lang="en-GB" sz="7200" dirty="0" smtClean="0"/>
              <a:t>:</a:t>
            </a:r>
          </a:p>
          <a:p>
            <a:pPr marL="363538" lvl="1" indent="0" eaLnBrk="1" fontAlgn="auto" hangingPunct="1">
              <a:spcAft>
                <a:spcPts val="0"/>
              </a:spcAft>
              <a:buNone/>
              <a:defRPr/>
            </a:pPr>
            <a:r>
              <a:rPr lang="en-GB" sz="7200" b="1" dirty="0" smtClean="0"/>
              <a:t>1. The interference must be limited to what is strictly necessary</a:t>
            </a:r>
            <a:endParaRPr lang="en-GB" sz="7200" dirty="0" smtClean="0"/>
          </a:p>
          <a:p>
            <a:pPr marL="536575" lvl="2" indent="-361950" eaLnBrk="1" fontAlgn="auto" hangingPunct="1">
              <a:spcAft>
                <a:spcPts val="0"/>
              </a:spcAft>
              <a:buFont typeface="Wingdings" panose="05000000000000000000" pitchFamily="2" charset="2"/>
              <a:buChar char="ü"/>
              <a:defRPr/>
            </a:pPr>
            <a:r>
              <a:rPr lang="en-GB" sz="7200" b="1" dirty="0"/>
              <a:t>Appropriate to its context: </a:t>
            </a:r>
            <a:r>
              <a:rPr lang="en-GB" sz="7200" dirty="0"/>
              <a:t>adapted to the severity of the social need (the more severe the issue is, the more an interference may be justified </a:t>
            </a:r>
            <a:r>
              <a:rPr lang="en-GB" sz="7200" baseline="30000" dirty="0"/>
              <a:t>[18]</a:t>
            </a:r>
            <a:r>
              <a:rPr lang="en-GB" sz="7200" dirty="0"/>
              <a:t>), to the legitimacy of the freedom that is being limited (sensitivity of the collected information, high or low expectation of privacy from citizens in the specific circumstances, importance of the right that is being limited…). </a:t>
            </a:r>
            <a:r>
              <a:rPr lang="en-GB" sz="7200" baseline="30000" dirty="0"/>
              <a:t>[19]</a:t>
            </a:r>
          </a:p>
          <a:p>
            <a:pPr marL="536575" lvl="2" indent="-361950" eaLnBrk="1" fontAlgn="auto" hangingPunct="1">
              <a:spcAft>
                <a:spcPts val="0"/>
              </a:spcAft>
              <a:buFont typeface="Wingdings" panose="05000000000000000000" pitchFamily="2" charset="2"/>
              <a:buChar char="ü"/>
              <a:defRPr/>
            </a:pPr>
            <a:r>
              <a:rPr lang="en-GB" sz="7200" b="1" dirty="0"/>
              <a:t>Its scope must no exceed what is necessary to reach the aim pursued</a:t>
            </a:r>
            <a:r>
              <a:rPr lang="en-GB" sz="7200" baseline="30000" dirty="0"/>
              <a:t>[20] </a:t>
            </a:r>
            <a:r>
              <a:rPr lang="en-GB" sz="7200" dirty="0"/>
              <a:t>: limit to the greatest extent the volume of the intrusions into privacy, the number of people affected </a:t>
            </a:r>
            <a:r>
              <a:rPr lang="en-GB" sz="7200" baseline="30000" dirty="0"/>
              <a:t>[21]</a:t>
            </a:r>
            <a:r>
              <a:rPr lang="en-GB" sz="7200" dirty="0"/>
              <a:t>, the cases of exercise of the measure (LEAs' powers of decision and action must notably be limited to what is necessary), and the time during which the measure will be effective. </a:t>
            </a:r>
            <a:r>
              <a:rPr lang="en-GB" sz="7200" baseline="30000" dirty="0"/>
              <a:t>[22]</a:t>
            </a:r>
          </a:p>
          <a:p>
            <a:pPr marL="536575" lvl="2" indent="-361950" eaLnBrk="1" fontAlgn="auto" hangingPunct="1">
              <a:spcAft>
                <a:spcPts val="0"/>
              </a:spcAft>
              <a:buFont typeface="Wingdings" panose="05000000000000000000" pitchFamily="2" charset="2"/>
              <a:buChar char="ü"/>
              <a:defRPr/>
            </a:pPr>
            <a:r>
              <a:rPr lang="en-GB" sz="7200" b="1" dirty="0"/>
              <a:t>It must be the less restrictive one in its nature: </a:t>
            </a:r>
            <a:r>
              <a:rPr lang="en-GB" sz="7200" dirty="0"/>
              <a:t>the pressing social need should not be satisfactorily addressed by a less restrictive measure</a:t>
            </a:r>
            <a:r>
              <a:rPr lang="en-GB" sz="7200" baseline="30000" dirty="0"/>
              <a:t>[23, 24]</a:t>
            </a:r>
            <a:r>
              <a:rPr lang="en-GB" sz="7200" dirty="0"/>
              <a:t>. Ex.: injunction restraining publication vs. disclosure of the source</a:t>
            </a:r>
            <a:r>
              <a:rPr lang="en-GB" sz="7200" baseline="30000" dirty="0"/>
              <a:t>[25]</a:t>
            </a:r>
            <a:r>
              <a:rPr lang="en-GB" sz="7200" dirty="0"/>
              <a:t>; </a:t>
            </a:r>
            <a:r>
              <a:rPr lang="en-GB" sz="7200" dirty="0" smtClean="0"/>
              <a:t>GPS </a:t>
            </a:r>
            <a:r>
              <a:rPr lang="en-GB" sz="7200" dirty="0"/>
              <a:t>surveillance has been admitted since less intrusive methods of investigation had proved insufficient. </a:t>
            </a:r>
            <a:r>
              <a:rPr lang="en-GB" sz="7200" baseline="30000" dirty="0"/>
              <a:t>[15</a:t>
            </a:r>
            <a:r>
              <a:rPr lang="en-GB" sz="7200" baseline="30000" dirty="0" smtClean="0"/>
              <a:t>]</a:t>
            </a:r>
          </a:p>
          <a:p>
            <a:pPr marL="536575" lvl="2" indent="-361950" eaLnBrk="1" fontAlgn="auto" hangingPunct="1">
              <a:spcAft>
                <a:spcPts val="0"/>
              </a:spcAft>
              <a:buFont typeface="Wingdings" panose="05000000000000000000" pitchFamily="2" charset="2"/>
              <a:buChar char="ü"/>
              <a:defRPr/>
            </a:pPr>
            <a:r>
              <a:rPr lang="en-GB" sz="7200" b="1" dirty="0" smtClean="0"/>
              <a:t>The </a:t>
            </a:r>
            <a:r>
              <a:rPr lang="en-GB" sz="7200" b="1" dirty="0"/>
              <a:t>overall impact of the interference must not lead to extinguish</a:t>
            </a:r>
            <a:r>
              <a:rPr lang="en-GB" sz="7200" dirty="0"/>
              <a:t>, </a:t>
            </a:r>
            <a:r>
              <a:rPr lang="en-GB" sz="7200" b="1" dirty="0"/>
              <a:t>in practice</a:t>
            </a:r>
            <a:r>
              <a:rPr lang="en-GB" sz="7200" dirty="0"/>
              <a:t>, a protected right. </a:t>
            </a:r>
          </a:p>
          <a:p>
            <a:pPr marL="623888" lvl="1" indent="0" eaLnBrk="1" fontAlgn="auto" hangingPunct="1">
              <a:spcAft>
                <a:spcPts val="0"/>
              </a:spcAft>
              <a:buNone/>
              <a:defRPr/>
            </a:pPr>
            <a:endParaRPr lang="en-GB" sz="3800" baseline="30000" dirty="0" smtClean="0">
              <a:latin typeface="+mj-lt"/>
            </a:endParaRPr>
          </a:p>
          <a:p>
            <a:pPr lvl="1" eaLnBrk="1" fontAlgn="auto" hangingPunct="1">
              <a:spcAft>
                <a:spcPts val="0"/>
              </a:spcAft>
              <a:defRPr/>
            </a:pPr>
            <a:endParaRPr lang="en-GB" dirty="0" smtClean="0">
              <a:latin typeface="+mj-lt"/>
            </a:endParaRPr>
          </a:p>
          <a:p>
            <a:pPr marL="0" indent="0" eaLnBrk="1" fontAlgn="auto" hangingPunct="1">
              <a:spcAft>
                <a:spcPts val="0"/>
              </a:spcAft>
              <a:buNone/>
              <a:defRPr/>
            </a:pPr>
            <a:endParaRPr lang="en-GB" dirty="0" smtClean="0">
              <a:latin typeface="+mj-lt"/>
            </a:endParaRP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en-GB" sz="3000" b="1" dirty="0"/>
              <a:t>Conditions and safeguards under European Convention of Human Rights</a:t>
            </a:r>
            <a:endParaRPr lang="en-GB" sz="30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135</a:t>
            </a:fld>
            <a:endParaRPr lang="en-US"/>
          </a:p>
        </p:txBody>
      </p:sp>
    </p:spTree>
    <p:extLst>
      <p:ext uri="{BB962C8B-B14F-4D97-AF65-F5344CB8AC3E}">
        <p14:creationId xmlns:p14="http://schemas.microsoft.com/office/powerpoint/2010/main" val="4038523270"/>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333829" y="1309914"/>
            <a:ext cx="8563428" cy="5257800"/>
          </a:xfrm>
        </p:spPr>
        <p:txBody>
          <a:bodyPr rtlCol="0">
            <a:noAutofit/>
          </a:bodyPr>
          <a:lstStyle/>
          <a:p>
            <a:pPr marL="261938" lvl="0" indent="-261938" eaLnBrk="1" fontAlgn="auto" hangingPunct="1">
              <a:spcAft>
                <a:spcPts val="0"/>
              </a:spcAft>
              <a:defRPr/>
            </a:pPr>
            <a:r>
              <a:rPr lang="en-GB" sz="1800" b="1" dirty="0">
                <a:solidFill>
                  <a:prstClr val="black"/>
                </a:solidFill>
              </a:rPr>
              <a:t>Proportionality to the aim pursued (to be demonstrated</a:t>
            </a:r>
            <a:r>
              <a:rPr lang="en-GB" sz="1800" b="1" dirty="0" smtClean="0">
                <a:solidFill>
                  <a:prstClr val="black"/>
                </a:solidFill>
              </a:rPr>
              <a:t>) </a:t>
            </a:r>
            <a:r>
              <a:rPr lang="en-GB" sz="1800" dirty="0" smtClean="0">
                <a:solidFill>
                  <a:prstClr val="black"/>
                </a:solidFill>
              </a:rPr>
              <a:t>(follow-up):</a:t>
            </a:r>
            <a:endParaRPr lang="en-GB" sz="1800" dirty="0">
              <a:solidFill>
                <a:prstClr val="black"/>
              </a:solidFill>
            </a:endParaRPr>
          </a:p>
          <a:p>
            <a:pPr marL="363538" lvl="1" indent="0" eaLnBrk="1" fontAlgn="auto" hangingPunct="1">
              <a:spcAft>
                <a:spcPts val="0"/>
              </a:spcAft>
              <a:buNone/>
              <a:defRPr/>
            </a:pPr>
            <a:r>
              <a:rPr lang="en-GB" sz="2000" b="1" dirty="0" smtClean="0">
                <a:latin typeface="+mj-lt"/>
              </a:rPr>
              <a:t>2. Adequate and effective</a:t>
            </a:r>
            <a:r>
              <a:rPr lang="en-GB" sz="2000" b="1" baseline="30000" dirty="0" smtClean="0">
                <a:latin typeface="+mj-lt"/>
              </a:rPr>
              <a:t>[26]</a:t>
            </a:r>
            <a:r>
              <a:rPr lang="en-GB" sz="2000" b="1" dirty="0" smtClean="0">
                <a:latin typeface="+mj-lt"/>
              </a:rPr>
              <a:t> safeguards must be implemented: </a:t>
            </a:r>
          </a:p>
          <a:p>
            <a:pPr marL="711200" lvl="2" indent="-174625" eaLnBrk="1" fontAlgn="auto" hangingPunct="1">
              <a:spcBef>
                <a:spcPts val="100"/>
              </a:spcBef>
              <a:spcAft>
                <a:spcPts val="0"/>
              </a:spcAft>
              <a:buFont typeface="Arial" panose="020B0604020202020204" pitchFamily="34" charset="0"/>
              <a:buChar char="•"/>
              <a:defRPr/>
            </a:pPr>
            <a:r>
              <a:rPr lang="en-GB" sz="2000" b="1" dirty="0" smtClean="0">
                <a:latin typeface="+mj-lt"/>
              </a:rPr>
              <a:t>Safeguards are measures that “render possible”</a:t>
            </a:r>
            <a:r>
              <a:rPr lang="en-GB" sz="2000" b="1" baseline="30000" dirty="0" smtClean="0">
                <a:latin typeface="+mj-lt"/>
              </a:rPr>
              <a:t>[27]</a:t>
            </a:r>
            <a:r>
              <a:rPr lang="en-GB" sz="2000" b="1" dirty="0" smtClean="0">
                <a:latin typeface="+mj-lt"/>
              </a:rPr>
              <a:t> the respect of the right at stake</a:t>
            </a:r>
            <a:r>
              <a:rPr lang="en-GB" sz="2000" b="1" baseline="30000" dirty="0"/>
              <a:t> </a:t>
            </a:r>
            <a:r>
              <a:rPr lang="en-GB" sz="2000" baseline="30000" dirty="0"/>
              <a:t>[</a:t>
            </a:r>
            <a:r>
              <a:rPr lang="en-GB" sz="2000" baseline="30000" dirty="0" smtClean="0"/>
              <a:t>25§55]</a:t>
            </a:r>
            <a:r>
              <a:rPr lang="en-GB" sz="2000" dirty="0" smtClean="0">
                <a:latin typeface="+mj-lt"/>
              </a:rPr>
              <a:t>,  therefore the respect of proportionality – and of the other requirements for limiting freedom, thus avoid arbitrariness</a:t>
            </a:r>
            <a:r>
              <a:rPr lang="en-GB" sz="2000" baseline="30000" dirty="0" smtClean="0"/>
              <a:t> </a:t>
            </a:r>
            <a:r>
              <a:rPr lang="en-GB" sz="2000" baseline="30000" dirty="0"/>
              <a:t>[</a:t>
            </a:r>
            <a:r>
              <a:rPr lang="en-GB" sz="2000" baseline="30000" dirty="0" smtClean="0"/>
              <a:t>27]</a:t>
            </a:r>
            <a:r>
              <a:rPr lang="en-GB" sz="2000" dirty="0" smtClean="0">
                <a:latin typeface="+mj-lt"/>
              </a:rPr>
              <a:t>. </a:t>
            </a:r>
          </a:p>
          <a:p>
            <a:pPr marL="711200" lvl="2" indent="-174625" eaLnBrk="1" fontAlgn="auto" hangingPunct="1">
              <a:spcAft>
                <a:spcPts val="0"/>
              </a:spcAft>
              <a:buFont typeface="Arial" panose="020B0604020202020204" pitchFamily="34" charset="0"/>
              <a:buChar char="•"/>
              <a:defRPr/>
            </a:pPr>
            <a:r>
              <a:rPr lang="en-GB" sz="2000" b="1" dirty="0" smtClean="0">
                <a:latin typeface="+mj-lt"/>
              </a:rPr>
              <a:t>They also might be used in order to provide equivalent protection where the necessity or the proportionality tests present weaknesses</a:t>
            </a:r>
            <a:r>
              <a:rPr lang="en-GB" sz="2000" dirty="0" smtClean="0">
                <a:latin typeface="+mj-lt"/>
              </a:rPr>
              <a:t>, or where </a:t>
            </a:r>
            <a:r>
              <a:rPr lang="en-GB" sz="2000" dirty="0" smtClean="0"/>
              <a:t>guarantees </a:t>
            </a:r>
            <a:r>
              <a:rPr lang="en-GB" sz="2000" dirty="0"/>
              <a:t>provided for by generic law </a:t>
            </a:r>
            <a:r>
              <a:rPr lang="en-GB" sz="2000" dirty="0" smtClean="0"/>
              <a:t>are impracticable in the specific circumstances </a:t>
            </a:r>
            <a:r>
              <a:rPr lang="en-GB" sz="2000" baseline="30000" dirty="0"/>
              <a:t>[</a:t>
            </a:r>
            <a:r>
              <a:rPr lang="en-GB" sz="2000" baseline="30000" dirty="0" smtClean="0"/>
              <a:t>26§55]</a:t>
            </a:r>
            <a:r>
              <a:rPr lang="en-GB" sz="2000" dirty="0" smtClean="0"/>
              <a:t>. For example, law might prohibit the processing of “sensitive“ data if not absolutely </a:t>
            </a:r>
            <a:r>
              <a:rPr lang="en-GB" sz="2000" dirty="0"/>
              <a:t>necessary for the purposes of a particular </a:t>
            </a:r>
            <a:r>
              <a:rPr lang="en-GB" sz="2000" dirty="0" smtClean="0"/>
              <a:t>inquiry</a:t>
            </a:r>
            <a:r>
              <a:rPr lang="en-GB" sz="2000" baseline="30000" dirty="0" smtClean="0"/>
              <a:t>[28]</a:t>
            </a:r>
            <a:r>
              <a:rPr lang="en-GB" sz="2000" dirty="0" smtClean="0"/>
              <a:t>, but this is nearly impossible to avoid where public data are automatically collected on social networks. </a:t>
            </a:r>
          </a:p>
          <a:p>
            <a:pPr marL="711200" lvl="2" indent="-174625" eaLnBrk="1" fontAlgn="auto" hangingPunct="1">
              <a:spcAft>
                <a:spcPts val="0"/>
              </a:spcAft>
              <a:buFont typeface="Arial" panose="020B0604020202020204" pitchFamily="34" charset="0"/>
              <a:buChar char="•"/>
              <a:defRPr/>
            </a:pPr>
            <a:r>
              <a:rPr lang="en-GB" sz="2000" b="1" dirty="0" smtClean="0">
                <a:latin typeface="+mj-lt"/>
              </a:rPr>
              <a:t>Safeguards consist essentially of two types of measures</a:t>
            </a:r>
            <a:r>
              <a:rPr lang="en-GB" sz="2000" dirty="0" smtClean="0">
                <a:latin typeface="+mj-lt"/>
              </a:rPr>
              <a:t>: (1) Setting of the boundaries  of the law and clear mention of these boundaries in the law (substantive sense),  and (2) enforcement and control measures ensuring that these boundaries (and more generally the other rights protection requirements) are respected.</a:t>
            </a:r>
            <a:endParaRPr lang="en-GB" sz="2000" dirty="0">
              <a:latin typeface="+mj-lt"/>
            </a:endParaRPr>
          </a:p>
        </p:txBody>
      </p:sp>
      <p:sp>
        <p:nvSpPr>
          <p:cNvPr id="5" name="Rectangle 2"/>
          <p:cNvSpPr>
            <a:spLocks noGrp="1" noChangeArrowheads="1"/>
          </p:cNvSpPr>
          <p:nvPr>
            <p:ph type="title"/>
          </p:nvPr>
        </p:nvSpPr>
        <p:spPr>
          <a:xfrm>
            <a:off x="457200" y="274638"/>
            <a:ext cx="8229600" cy="1035276"/>
          </a:xfrm>
        </p:spPr>
        <p:txBody>
          <a:bodyPr/>
          <a:lstStyle/>
          <a:p>
            <a:pPr eaLnBrk="1" hangingPunct="1"/>
            <a:r>
              <a:rPr lang="en-GB" sz="2800" b="1" dirty="0"/>
              <a:t>Conditions and safeguards under European Convention of Human Rights</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136</a:t>
            </a:fld>
            <a:endParaRPr lang="en-US"/>
          </a:p>
        </p:txBody>
      </p:sp>
    </p:spTree>
    <p:extLst>
      <p:ext uri="{BB962C8B-B14F-4D97-AF65-F5344CB8AC3E}">
        <p14:creationId xmlns:p14="http://schemas.microsoft.com/office/powerpoint/2010/main" val="3611551918"/>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329871"/>
            <a:ext cx="8556171" cy="4974772"/>
          </a:xfrm>
        </p:spPr>
        <p:txBody>
          <a:bodyPr rtlCol="0">
            <a:normAutofit fontScale="25000" lnSpcReduction="20000"/>
          </a:bodyPr>
          <a:lstStyle/>
          <a:p>
            <a:pPr marL="174625" lvl="2" indent="0" eaLnBrk="1" fontAlgn="auto" hangingPunct="1">
              <a:spcAft>
                <a:spcPts val="0"/>
              </a:spcAft>
              <a:buNone/>
              <a:defRPr/>
            </a:pPr>
            <a:r>
              <a:rPr lang="en-GB" sz="8000" b="1" dirty="0" smtClean="0">
                <a:latin typeface="+mj-lt"/>
              </a:rPr>
              <a:t>2. Adequate and effective</a:t>
            </a:r>
            <a:r>
              <a:rPr lang="en-GB" sz="8000" b="1" baseline="30000" dirty="0" smtClean="0">
                <a:latin typeface="+mj-lt"/>
              </a:rPr>
              <a:t>[26]</a:t>
            </a:r>
            <a:r>
              <a:rPr lang="en-GB" sz="8000" b="1" dirty="0" smtClean="0">
                <a:latin typeface="+mj-lt"/>
              </a:rPr>
              <a:t> safeguards must be implemented </a:t>
            </a:r>
            <a:r>
              <a:rPr lang="en-GB" sz="8000" dirty="0" smtClean="0">
                <a:latin typeface="+mj-lt"/>
              </a:rPr>
              <a:t>(follow-up) </a:t>
            </a:r>
          </a:p>
          <a:p>
            <a:pPr marL="449263" lvl="3" indent="0" eaLnBrk="1" fontAlgn="auto" hangingPunct="1">
              <a:spcAft>
                <a:spcPts val="0"/>
              </a:spcAft>
              <a:buNone/>
              <a:defRPr/>
            </a:pPr>
            <a:r>
              <a:rPr lang="en-GB" sz="8000" b="1" dirty="0" smtClean="0"/>
              <a:t>(1) Boundaries </a:t>
            </a:r>
            <a:r>
              <a:rPr lang="en-GB" sz="8000" b="1" dirty="0"/>
              <a:t>of the </a:t>
            </a:r>
            <a:r>
              <a:rPr lang="en-GB" sz="8000" b="1" dirty="0" smtClean="0"/>
              <a:t>interference must be foreseen and detailed in legal provisions </a:t>
            </a:r>
            <a:r>
              <a:rPr lang="en-GB" sz="8000" baseline="30000" dirty="0" smtClean="0"/>
              <a:t>[26] </a:t>
            </a:r>
            <a:r>
              <a:rPr lang="en-GB" sz="8000" baseline="30000" dirty="0"/>
              <a:t>[</a:t>
            </a:r>
            <a:r>
              <a:rPr lang="en-GB" sz="8000" baseline="30000" dirty="0" smtClean="0"/>
              <a:t>29]</a:t>
            </a:r>
            <a:r>
              <a:rPr lang="en-GB" sz="8000" dirty="0" smtClean="0"/>
              <a:t>. These boundaries include:</a:t>
            </a:r>
          </a:p>
          <a:p>
            <a:pPr marL="711200" lvl="3" indent="-174625" eaLnBrk="1" fontAlgn="auto" hangingPunct="1">
              <a:spcAft>
                <a:spcPts val="0"/>
              </a:spcAft>
              <a:buFont typeface="Arial" panose="020B0604020202020204" pitchFamily="34" charset="0"/>
              <a:buChar char="•"/>
              <a:defRPr/>
            </a:pPr>
            <a:r>
              <a:rPr lang="en-GB" sz="8000" b="1" dirty="0" smtClean="0"/>
              <a:t>Cases</a:t>
            </a:r>
            <a:r>
              <a:rPr lang="en-GB" sz="8000" dirty="0" smtClean="0"/>
              <a:t> </a:t>
            </a:r>
            <a:r>
              <a:rPr lang="en-GB" sz="8000" dirty="0"/>
              <a:t>in which the measure can take </a:t>
            </a:r>
            <a:r>
              <a:rPr lang="en-GB" sz="8000" dirty="0" smtClean="0"/>
              <a:t>place.</a:t>
            </a:r>
            <a:r>
              <a:rPr lang="en-GB" sz="8000" b="1" baseline="30000" dirty="0" smtClean="0"/>
              <a:t>[26]</a:t>
            </a:r>
            <a:endParaRPr lang="en-GB" sz="8000" dirty="0" smtClean="0"/>
          </a:p>
          <a:p>
            <a:pPr marL="711200" lvl="3" indent="-174625" eaLnBrk="1" fontAlgn="auto" hangingPunct="1">
              <a:spcAft>
                <a:spcPts val="0"/>
              </a:spcAft>
              <a:buFont typeface="Arial" panose="020B0604020202020204" pitchFamily="34" charset="0"/>
              <a:buChar char="•"/>
              <a:defRPr/>
            </a:pPr>
            <a:r>
              <a:rPr lang="en-GB" sz="8000" b="1" dirty="0" smtClean="0"/>
              <a:t>Grounds</a:t>
            </a:r>
            <a:r>
              <a:rPr lang="en-GB" sz="8000" dirty="0" smtClean="0"/>
              <a:t> required </a:t>
            </a:r>
            <a:r>
              <a:rPr lang="en-GB" sz="8000" dirty="0"/>
              <a:t>for </a:t>
            </a:r>
            <a:r>
              <a:rPr lang="en-GB" sz="8000" dirty="0" smtClean="0"/>
              <a:t>ordering </a:t>
            </a:r>
            <a:r>
              <a:rPr lang="en-GB" sz="8000" dirty="0"/>
              <a:t>the measures </a:t>
            </a:r>
            <a:r>
              <a:rPr lang="en-GB" sz="8000" dirty="0" smtClean="0"/>
              <a:t>(power or procedure).</a:t>
            </a:r>
            <a:r>
              <a:rPr lang="en-GB" sz="8000" b="1" baseline="30000" dirty="0" smtClean="0"/>
              <a:t>[26]</a:t>
            </a:r>
            <a:endParaRPr lang="en-GB" sz="8000" dirty="0" smtClean="0"/>
          </a:p>
          <a:p>
            <a:pPr marL="711200" lvl="3" indent="-174625" eaLnBrk="1" fontAlgn="auto" hangingPunct="1">
              <a:spcAft>
                <a:spcPts val="0"/>
              </a:spcAft>
              <a:buFont typeface="Arial" panose="020B0604020202020204" pitchFamily="34" charset="0"/>
              <a:buChar char="•"/>
              <a:defRPr/>
            </a:pPr>
            <a:r>
              <a:rPr lang="en-GB" sz="8000" b="1" dirty="0" smtClean="0"/>
              <a:t>Length</a:t>
            </a:r>
            <a:r>
              <a:rPr lang="en-GB" sz="8000" dirty="0" smtClean="0"/>
              <a:t> of the measure</a:t>
            </a:r>
            <a:r>
              <a:rPr lang="en-GB" sz="8000" baseline="30000" dirty="0" smtClean="0"/>
              <a:t>[26]</a:t>
            </a:r>
            <a:r>
              <a:rPr lang="en-GB" sz="8000" dirty="0" smtClean="0"/>
              <a:t> : for ex</a:t>
            </a:r>
            <a:r>
              <a:rPr lang="en-GB" sz="8000" dirty="0"/>
              <a:t>.</a:t>
            </a:r>
            <a:r>
              <a:rPr lang="en-GB" sz="8000" dirty="0" smtClean="0"/>
              <a:t> </a:t>
            </a:r>
            <a:r>
              <a:rPr lang="en-GB" sz="8000" dirty="0"/>
              <a:t>time limits in relation to expedited preservation of computer </a:t>
            </a:r>
            <a:r>
              <a:rPr lang="en-GB" sz="8000" dirty="0" smtClean="0"/>
              <a:t>data </a:t>
            </a:r>
            <a:r>
              <a:rPr lang="en-GB" sz="8000" dirty="0"/>
              <a:t> </a:t>
            </a:r>
            <a:r>
              <a:rPr lang="en-GB" sz="8000" dirty="0" smtClean="0"/>
              <a:t>(Article 16 </a:t>
            </a:r>
            <a:r>
              <a:rPr lang="en-GB" sz="8000" dirty="0"/>
              <a:t>Budapest Convention</a:t>
            </a:r>
            <a:r>
              <a:rPr lang="en-GB" sz="8000" dirty="0" smtClean="0"/>
              <a:t>).</a:t>
            </a:r>
          </a:p>
          <a:p>
            <a:pPr marL="711200" lvl="3" indent="-174625" eaLnBrk="1" fontAlgn="auto" hangingPunct="1">
              <a:spcAft>
                <a:spcPts val="0"/>
              </a:spcAft>
              <a:buFont typeface="Arial" panose="020B0604020202020204" pitchFamily="34" charset="0"/>
              <a:buChar char="•"/>
              <a:defRPr/>
            </a:pPr>
            <a:r>
              <a:rPr lang="en-GB" sz="8000" b="1" dirty="0" smtClean="0"/>
              <a:t>Extent </a:t>
            </a:r>
            <a:r>
              <a:rPr lang="en-GB" sz="8000" b="1" dirty="0"/>
              <a:t>of LEAs' </a:t>
            </a:r>
            <a:r>
              <a:rPr lang="en-GB" sz="8000" b="1" dirty="0" smtClean="0"/>
              <a:t>powers</a:t>
            </a:r>
            <a:r>
              <a:rPr lang="en-GB" sz="8000" baseline="30000" dirty="0" smtClean="0"/>
              <a:t>[26]  </a:t>
            </a:r>
            <a:r>
              <a:rPr lang="en-GB" sz="8000" b="1" dirty="0" smtClean="0"/>
              <a:t>and manner of exercise</a:t>
            </a:r>
            <a:r>
              <a:rPr lang="en-GB" sz="8000" baseline="30000" dirty="0" smtClean="0"/>
              <a:t>[30]</a:t>
            </a:r>
            <a:r>
              <a:rPr lang="en-GB" sz="8000" dirty="0" smtClean="0"/>
              <a:t>: for ex. Art.18 (nature </a:t>
            </a:r>
            <a:r>
              <a:rPr lang="en-GB" sz="8000" dirty="0"/>
              <a:t>and extent of the required data </a:t>
            </a:r>
            <a:r>
              <a:rPr lang="en-GB" sz="8000" dirty="0" smtClean="0"/>
              <a:t>specified in production orders) and 21 (</a:t>
            </a:r>
            <a:r>
              <a:rPr lang="en-GB" sz="8000" dirty="0"/>
              <a:t>interception of communications </a:t>
            </a:r>
            <a:r>
              <a:rPr lang="en-US" sz="8000" dirty="0" smtClean="0"/>
              <a:t>in relation </a:t>
            </a:r>
            <a:r>
              <a:rPr lang="en-US" sz="8000" dirty="0"/>
              <a:t>to a range of serious offences </a:t>
            </a:r>
            <a:r>
              <a:rPr lang="en-US" sz="8000" dirty="0" smtClean="0"/>
              <a:t>only</a:t>
            </a:r>
            <a:r>
              <a:rPr lang="en-GB" sz="8000" dirty="0" smtClean="0"/>
              <a:t>) of the Budapest Convention; authorisation of an independent authority</a:t>
            </a:r>
            <a:r>
              <a:rPr lang="en-GB" sz="8000" baseline="30000" dirty="0" smtClean="0"/>
              <a:t>[29] </a:t>
            </a:r>
            <a:r>
              <a:rPr lang="en-GB" sz="8000" dirty="0" smtClean="0"/>
              <a:t>, in principle the judiciary in case of intrusive measure (best </a:t>
            </a:r>
            <a:r>
              <a:rPr lang="en-GB" sz="8000" dirty="0"/>
              <a:t>guarantees of independence, </a:t>
            </a:r>
            <a:r>
              <a:rPr lang="en-GB" sz="8000" dirty="0" smtClean="0"/>
              <a:t>impartiality, procedure</a:t>
            </a:r>
            <a:r>
              <a:rPr lang="en-GB" sz="8000" baseline="30000" dirty="0" smtClean="0"/>
              <a:t>[26§55]</a:t>
            </a:r>
            <a:r>
              <a:rPr lang="en-GB" sz="8000" dirty="0" smtClean="0"/>
              <a:t>).</a:t>
            </a:r>
          </a:p>
          <a:p>
            <a:pPr marL="711200" lvl="3" indent="-174625" eaLnBrk="1" fontAlgn="auto" hangingPunct="1">
              <a:spcAft>
                <a:spcPts val="0"/>
              </a:spcAft>
              <a:buFont typeface="Arial" panose="020B0604020202020204" pitchFamily="34" charset="0"/>
              <a:buChar char="•"/>
              <a:defRPr/>
            </a:pPr>
            <a:r>
              <a:rPr lang="en-GB" sz="8000" b="1" dirty="0"/>
              <a:t>M</a:t>
            </a:r>
            <a:r>
              <a:rPr lang="en-GB" sz="8000" b="1" dirty="0" smtClean="0"/>
              <a:t>easure mitigating impacts</a:t>
            </a:r>
            <a:r>
              <a:rPr lang="en-GB" sz="8000" dirty="0" smtClean="0"/>
              <a:t> (ex. search </a:t>
            </a:r>
            <a:r>
              <a:rPr lang="en-GB" sz="8000" dirty="0"/>
              <a:t>for </a:t>
            </a:r>
            <a:r>
              <a:rPr lang="en-GB" sz="8000" dirty="0" smtClean="0"/>
              <a:t>evidence from other sources that will also base the decision). </a:t>
            </a:r>
            <a:r>
              <a:rPr lang="en-GB" sz="8000" b="1" dirty="0" smtClean="0"/>
              <a:t>Initial consideration must be given to impacts on public interests</a:t>
            </a:r>
            <a:r>
              <a:rPr lang="en-GB" sz="8000" dirty="0" smtClean="0"/>
              <a:t> (such </a:t>
            </a:r>
            <a:r>
              <a:rPr lang="en-GB" sz="8000" dirty="0"/>
              <a:t>as public </a:t>
            </a:r>
            <a:r>
              <a:rPr lang="en-GB" sz="8000" dirty="0" smtClean="0"/>
              <a:t>safety, public </a:t>
            </a:r>
            <a:r>
              <a:rPr lang="en-GB" sz="8000" dirty="0"/>
              <a:t>health, victim interests and the respect for private life</a:t>
            </a:r>
            <a:r>
              <a:rPr lang="en-GB" sz="8000" dirty="0" smtClean="0"/>
              <a:t>), then to impacts </a:t>
            </a:r>
            <a:r>
              <a:rPr lang="en-GB" sz="8000" dirty="0"/>
              <a:t>on the rights of other </a:t>
            </a:r>
            <a:r>
              <a:rPr lang="en-GB" sz="8000" dirty="0" smtClean="0"/>
              <a:t>parties, </a:t>
            </a:r>
            <a:r>
              <a:rPr lang="en-GB" sz="8000" dirty="0"/>
              <a:t>in the extent </a:t>
            </a:r>
            <a:r>
              <a:rPr lang="en-GB" sz="8000" dirty="0" smtClean="0"/>
              <a:t>their </a:t>
            </a:r>
            <a:r>
              <a:rPr lang="en-GB" sz="8000" dirty="0"/>
              <a:t>mitigation is compatible </a:t>
            </a:r>
            <a:r>
              <a:rPr lang="en-GB" sz="8000" baseline="30000" dirty="0" smtClean="0"/>
              <a:t>[1] </a:t>
            </a:r>
            <a:r>
              <a:rPr lang="en-GB" sz="8000" dirty="0" smtClean="0"/>
              <a:t>.</a:t>
            </a:r>
            <a:endParaRPr lang="en-GB" sz="8000" baseline="30000" dirty="0"/>
          </a:p>
          <a:p>
            <a:pPr marL="711200" lvl="3" indent="-174625" eaLnBrk="1" fontAlgn="auto" hangingPunct="1">
              <a:spcAft>
                <a:spcPts val="0"/>
              </a:spcAft>
              <a:buFont typeface="Arial" panose="020B0604020202020204" pitchFamily="34" charset="0"/>
              <a:buChar char="•"/>
              <a:defRPr/>
            </a:pPr>
            <a:r>
              <a:rPr lang="en-GB" sz="8000" dirty="0" smtClean="0"/>
              <a:t>Safeguards recommended in Rec (87) 15 of </a:t>
            </a:r>
            <a:r>
              <a:rPr lang="en-GB" sz="8000" dirty="0"/>
              <a:t>the </a:t>
            </a:r>
            <a:r>
              <a:rPr lang="en-GB" sz="8000" dirty="0" smtClean="0"/>
              <a:t>CoE Committee </a:t>
            </a:r>
            <a:r>
              <a:rPr lang="en-GB" sz="8000" dirty="0"/>
              <a:t>of </a:t>
            </a:r>
            <a:r>
              <a:rPr lang="en-GB" sz="8000" dirty="0" smtClean="0"/>
              <a:t>Ministers to be considered where personal data are processed.</a:t>
            </a:r>
            <a:r>
              <a:rPr lang="en-GB" sz="8000" baseline="30000" dirty="0"/>
              <a:t> [</a:t>
            </a:r>
            <a:r>
              <a:rPr lang="en-GB" sz="8000" baseline="30000" dirty="0" smtClean="0"/>
              <a:t>28] </a:t>
            </a:r>
            <a:endParaRPr lang="en-GB" sz="8000" dirty="0" smtClean="0"/>
          </a:p>
          <a:p>
            <a:pPr marL="0" indent="0" eaLnBrk="1" fontAlgn="auto" hangingPunct="1">
              <a:spcAft>
                <a:spcPts val="0"/>
              </a:spcAft>
              <a:buNone/>
              <a:defRPr/>
            </a:pPr>
            <a:endParaRPr lang="en-GB" sz="6200" dirty="0" smtClean="0">
              <a:latin typeface="+mj-lt"/>
            </a:endParaRPr>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en-GB" sz="2400" b="1" dirty="0"/>
              <a:t>Conditions and safeguards under European Convention of Human Rights</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137</a:t>
            </a:fld>
            <a:endParaRPr lang="en-US"/>
          </a:p>
        </p:txBody>
      </p:sp>
    </p:spTree>
    <p:extLst>
      <p:ext uri="{BB962C8B-B14F-4D97-AF65-F5344CB8AC3E}">
        <p14:creationId xmlns:p14="http://schemas.microsoft.com/office/powerpoint/2010/main" val="2112257814"/>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69571"/>
            <a:ext cx="8483600" cy="5257800"/>
          </a:xfrm>
        </p:spPr>
        <p:txBody>
          <a:bodyPr rtlCol="0">
            <a:normAutofit fontScale="32500" lnSpcReduction="20000"/>
          </a:bodyPr>
          <a:lstStyle/>
          <a:p>
            <a:pPr marL="87313" lvl="2" indent="0" eaLnBrk="1" fontAlgn="auto" hangingPunct="1">
              <a:spcAft>
                <a:spcPts val="0"/>
              </a:spcAft>
              <a:buNone/>
              <a:defRPr/>
            </a:pPr>
            <a:r>
              <a:rPr lang="en-GB" sz="6500" b="1" dirty="0" smtClean="0">
                <a:latin typeface="+mj-lt"/>
              </a:rPr>
              <a:t>2. Adequate and effective</a:t>
            </a:r>
            <a:r>
              <a:rPr lang="en-GB" sz="6500" b="1" baseline="30000" dirty="0" smtClean="0">
                <a:latin typeface="+mj-lt"/>
              </a:rPr>
              <a:t>[26]</a:t>
            </a:r>
            <a:r>
              <a:rPr lang="en-GB" sz="6500" b="1" dirty="0" smtClean="0">
                <a:latin typeface="+mj-lt"/>
              </a:rPr>
              <a:t> safeguards must be implemented </a:t>
            </a:r>
            <a:r>
              <a:rPr lang="en-GB" sz="6500" dirty="0" smtClean="0">
                <a:latin typeface="+mj-lt"/>
              </a:rPr>
              <a:t>(follow-up) </a:t>
            </a:r>
          </a:p>
          <a:p>
            <a:pPr marL="449263" lvl="3" indent="0" eaLnBrk="1" fontAlgn="auto" hangingPunct="1">
              <a:spcAft>
                <a:spcPts val="0"/>
              </a:spcAft>
              <a:buNone/>
              <a:defRPr/>
            </a:pPr>
            <a:r>
              <a:rPr lang="en-GB" sz="6500" b="1" dirty="0" smtClean="0"/>
              <a:t>(2) Enforcement </a:t>
            </a:r>
            <a:r>
              <a:rPr lang="en-GB" sz="6500" b="1" dirty="0"/>
              <a:t>and control </a:t>
            </a:r>
            <a:r>
              <a:rPr lang="en-GB" sz="6500" b="1" dirty="0" smtClean="0"/>
              <a:t>measures ensuring that boundaries </a:t>
            </a:r>
            <a:r>
              <a:rPr lang="en-GB" sz="6600" b="1" dirty="0"/>
              <a:t>(and more generally the requirements of legitimate aim, necessity and proportionality) </a:t>
            </a:r>
            <a:r>
              <a:rPr lang="en-GB" sz="6500" b="1" dirty="0" smtClean="0"/>
              <a:t>are respected: </a:t>
            </a:r>
          </a:p>
          <a:p>
            <a:pPr marL="623888" lvl="3" indent="-176213" eaLnBrk="1" fontAlgn="auto" hangingPunct="1">
              <a:spcAft>
                <a:spcPts val="0"/>
              </a:spcAft>
              <a:buFont typeface="Arial" panose="020B0604020202020204" pitchFamily="34" charset="0"/>
              <a:buChar char="•"/>
              <a:defRPr/>
            </a:pPr>
            <a:r>
              <a:rPr lang="en-GB" sz="6500" dirty="0" smtClean="0"/>
              <a:t>Technical: for example record of access or of operations</a:t>
            </a:r>
            <a:r>
              <a:rPr lang="en-GB" sz="6500" baseline="30000" dirty="0" smtClean="0"/>
              <a:t>[31, 32] </a:t>
            </a:r>
            <a:r>
              <a:rPr lang="en-GB" sz="6500" dirty="0" smtClean="0"/>
              <a:t>; automatic </a:t>
            </a:r>
            <a:r>
              <a:rPr lang="en-GB" sz="6500" dirty="0"/>
              <a:t>data </a:t>
            </a:r>
            <a:r>
              <a:rPr lang="en-GB" sz="6500" dirty="0" smtClean="0"/>
              <a:t>deletion after a certain period of time</a:t>
            </a:r>
            <a:r>
              <a:rPr lang="en-GB" sz="6500" baseline="30000" dirty="0" smtClean="0"/>
              <a:t>[26]</a:t>
            </a:r>
            <a:r>
              <a:rPr lang="en-GB" sz="6500" dirty="0" smtClean="0"/>
              <a:t>.</a:t>
            </a:r>
          </a:p>
          <a:p>
            <a:pPr marL="623888" lvl="3" indent="-176213" eaLnBrk="1" fontAlgn="auto" hangingPunct="1">
              <a:spcAft>
                <a:spcPts val="0"/>
              </a:spcAft>
              <a:buFont typeface="Arial" panose="020B0604020202020204" pitchFamily="34" charset="0"/>
              <a:buChar char="•"/>
              <a:defRPr/>
            </a:pPr>
            <a:r>
              <a:rPr lang="en-GB" sz="6500" dirty="0" smtClean="0"/>
              <a:t>Organisational: may include</a:t>
            </a:r>
          </a:p>
          <a:p>
            <a:pPr marL="1074738" lvl="4" indent="-261938" eaLnBrk="1" fontAlgn="auto" hangingPunct="1">
              <a:spcAft>
                <a:spcPts val="0"/>
              </a:spcAft>
              <a:buFont typeface="Courier New" panose="02070309020205020404" pitchFamily="49" charset="0"/>
              <a:buChar char="o"/>
              <a:defRPr/>
            </a:pPr>
            <a:r>
              <a:rPr lang="en-GB" sz="6600" dirty="0"/>
              <a:t>to set up a specific organisation and to attribute </a:t>
            </a:r>
            <a:r>
              <a:rPr lang="en-GB" sz="6600" dirty="0" smtClean="0"/>
              <a:t>appropriate human/technical </a:t>
            </a:r>
            <a:r>
              <a:rPr lang="en-GB" sz="6600" dirty="0"/>
              <a:t>resources in order to </a:t>
            </a:r>
            <a:r>
              <a:rPr lang="en-GB" sz="6600" dirty="0" smtClean="0"/>
              <a:t>set up </a:t>
            </a:r>
            <a:r>
              <a:rPr lang="en-GB" sz="6600" dirty="0"/>
              <a:t>and control the implementation of </a:t>
            </a:r>
            <a:r>
              <a:rPr lang="en-GB" sz="6600" dirty="0" smtClean="0"/>
              <a:t>safeguards; for example, deletion procedures should be set up for </a:t>
            </a:r>
            <a:r>
              <a:rPr lang="en-GB" sz="6600" dirty="0"/>
              <a:t>data </a:t>
            </a:r>
            <a:r>
              <a:rPr lang="en-GB" sz="6600" dirty="0" smtClean="0"/>
              <a:t>that are </a:t>
            </a:r>
            <a:r>
              <a:rPr lang="en-GB" sz="6600" dirty="0"/>
              <a:t>not useful anymore or not related to the </a:t>
            </a:r>
            <a:r>
              <a:rPr lang="en-GB" sz="6600" dirty="0" smtClean="0"/>
              <a:t>case</a:t>
            </a:r>
            <a:r>
              <a:rPr lang="en-GB" sz="6600" baseline="30000" dirty="0" smtClean="0"/>
              <a:t>[31) </a:t>
            </a:r>
            <a:r>
              <a:rPr lang="en-GB" sz="6600" dirty="0" smtClean="0"/>
              <a:t>; </a:t>
            </a:r>
            <a:endParaRPr lang="en-GB" sz="6600" dirty="0"/>
          </a:p>
          <a:p>
            <a:pPr marL="1074738" lvl="4" indent="-261938" eaLnBrk="1" fontAlgn="auto" hangingPunct="1">
              <a:spcAft>
                <a:spcPts val="0"/>
              </a:spcAft>
              <a:buFont typeface="Courier New" panose="02070309020205020404" pitchFamily="49" charset="0"/>
              <a:buChar char="o"/>
              <a:defRPr/>
            </a:pPr>
            <a:r>
              <a:rPr lang="en-GB" sz="6600" dirty="0" smtClean="0"/>
              <a:t>The</a:t>
            </a:r>
            <a:r>
              <a:rPr lang="en-GB" sz="6500" dirty="0" smtClean="0"/>
              <a:t> supervision </a:t>
            </a:r>
            <a:r>
              <a:rPr lang="en-GB" sz="6500" dirty="0"/>
              <a:t>of an independent </a:t>
            </a:r>
            <a:r>
              <a:rPr lang="en-GB" sz="6500" dirty="0" smtClean="0"/>
              <a:t>authority</a:t>
            </a:r>
            <a:r>
              <a:rPr lang="en-GB" sz="6500" baseline="30000" dirty="0" smtClean="0"/>
              <a:t>[29] </a:t>
            </a:r>
            <a:r>
              <a:rPr lang="en-GB" sz="6500" dirty="0"/>
              <a:t>(from the judiciary </a:t>
            </a:r>
            <a:r>
              <a:rPr lang="en-GB" sz="6500" dirty="0" smtClean="0"/>
              <a:t>in case of intrusive measure  </a:t>
            </a:r>
            <a:r>
              <a:rPr lang="en-GB" sz="6500" dirty="0"/>
              <a:t>– at least in the last </a:t>
            </a:r>
            <a:r>
              <a:rPr lang="en-GB" sz="6500" dirty="0" smtClean="0"/>
              <a:t>resort</a:t>
            </a:r>
            <a:r>
              <a:rPr lang="en-GB" sz="6500" baseline="30000" dirty="0" smtClean="0"/>
              <a:t>[26§55]</a:t>
            </a:r>
            <a:r>
              <a:rPr lang="en-GB" sz="6500" dirty="0" smtClean="0"/>
              <a:t>); </a:t>
            </a:r>
          </a:p>
          <a:p>
            <a:pPr marL="1074738" lvl="4" indent="-261938" eaLnBrk="1" fontAlgn="auto" hangingPunct="1">
              <a:spcAft>
                <a:spcPts val="0"/>
              </a:spcAft>
              <a:buFont typeface="Courier New" panose="02070309020205020404" pitchFamily="49" charset="0"/>
              <a:buChar char="o"/>
              <a:defRPr/>
            </a:pPr>
            <a:r>
              <a:rPr lang="en-GB" sz="6500" dirty="0" smtClean="0"/>
              <a:t>Rights </a:t>
            </a:r>
            <a:r>
              <a:rPr lang="en-GB" sz="6500" dirty="0"/>
              <a:t>granted to concerned individuals (access and </a:t>
            </a:r>
            <a:r>
              <a:rPr lang="en-GB" sz="6500" dirty="0" smtClean="0"/>
              <a:t>verification</a:t>
            </a:r>
            <a:r>
              <a:rPr lang="en-GB" sz="6500" baseline="30000" dirty="0" smtClean="0"/>
              <a:t>[29,33] </a:t>
            </a:r>
            <a:r>
              <a:rPr lang="en-GB" sz="6500" dirty="0"/>
              <a:t>; procedure to be </a:t>
            </a:r>
            <a:r>
              <a:rPr lang="en-GB" sz="6500" dirty="0" smtClean="0"/>
              <a:t>followed</a:t>
            </a:r>
            <a:r>
              <a:rPr lang="en-GB" sz="6500" baseline="30000" dirty="0" smtClean="0"/>
              <a:t>[34] </a:t>
            </a:r>
            <a:r>
              <a:rPr lang="en-GB" sz="6500" baseline="30000" dirty="0"/>
              <a:t>[</a:t>
            </a:r>
            <a:r>
              <a:rPr lang="en-GB" sz="6500" baseline="30000" dirty="0" smtClean="0"/>
              <a:t>26§55] </a:t>
            </a:r>
            <a:r>
              <a:rPr lang="en-GB" sz="6500" dirty="0"/>
              <a:t>, including a right of appeal when the right of access is denied </a:t>
            </a:r>
            <a:r>
              <a:rPr lang="en-GB" sz="6500" baseline="30000" dirty="0" smtClean="0"/>
              <a:t>[34] </a:t>
            </a:r>
            <a:r>
              <a:rPr lang="en-GB" sz="6500" baseline="30000" dirty="0"/>
              <a:t>[</a:t>
            </a:r>
            <a:r>
              <a:rPr lang="en-GB" sz="6500" baseline="30000" dirty="0" smtClean="0"/>
              <a:t>26§56] </a:t>
            </a:r>
            <a:r>
              <a:rPr lang="en-GB" sz="6500" dirty="0" smtClean="0"/>
              <a:t>…).</a:t>
            </a:r>
          </a:p>
          <a:p>
            <a:pPr marL="623888" lvl="3" indent="-176213" eaLnBrk="1" fontAlgn="auto" hangingPunct="1">
              <a:spcAft>
                <a:spcPts val="0"/>
              </a:spcAft>
              <a:buFont typeface="Arial" panose="020B0604020202020204" pitchFamily="34" charset="0"/>
              <a:buChar char="•"/>
              <a:defRPr/>
            </a:pPr>
            <a:r>
              <a:rPr lang="en-GB" sz="6500" dirty="0" smtClean="0"/>
              <a:t>Financial: dedicated provision of financial resources.</a:t>
            </a:r>
          </a:p>
          <a:p>
            <a:pPr marL="447675" lvl="3" indent="0" eaLnBrk="1" fontAlgn="auto" hangingPunct="1">
              <a:spcAft>
                <a:spcPts val="0"/>
              </a:spcAft>
              <a:buNone/>
              <a:defRPr/>
            </a:pPr>
            <a:endParaRPr lang="en-GB" sz="6500" dirty="0" smtClean="0"/>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en-GB" sz="2800" b="1" dirty="0"/>
              <a:t>Conditions and safeguards under European Convention of Human Rights</a:t>
            </a:r>
            <a:endParaRPr lang="en-GB" sz="2600" b="1"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138</a:t>
            </a:fld>
            <a:endParaRPr lang="en-US"/>
          </a:p>
        </p:txBody>
      </p:sp>
    </p:spTree>
    <p:extLst>
      <p:ext uri="{BB962C8B-B14F-4D97-AF65-F5344CB8AC3E}">
        <p14:creationId xmlns:p14="http://schemas.microsoft.com/office/powerpoint/2010/main" val="3295521164"/>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139</a:t>
            </a:fld>
            <a:endParaRPr lang="en-US"/>
          </a:p>
        </p:txBody>
      </p:sp>
    </p:spTree>
    <p:extLst>
      <p:ext uri="{BB962C8B-B14F-4D97-AF65-F5344CB8AC3E}">
        <p14:creationId xmlns:p14="http://schemas.microsoft.com/office/powerpoint/2010/main" val="3825974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92500" lnSpcReduction="20000"/>
          </a:bodyPr>
          <a:lstStyle/>
          <a:p>
            <a:pPr marL="514350" indent="-514350" algn="just" eaLnBrk="1" fontAlgn="auto" hangingPunct="1">
              <a:spcAft>
                <a:spcPts val="0"/>
              </a:spcAft>
              <a:buFont typeface="+mj-lt"/>
              <a:buAutoNum type="arabicPeriod" startAt="2"/>
              <a:defRPr/>
            </a:pPr>
            <a:r>
              <a:rPr lang="en-GB" dirty="0" smtClean="0"/>
              <a:t>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a:t>
            </a:fld>
            <a:endParaRPr lang="en-US" dirty="0"/>
          </a:p>
        </p:txBody>
      </p:sp>
    </p:spTree>
    <p:extLst>
      <p:ext uri="{BB962C8B-B14F-4D97-AF65-F5344CB8AC3E}">
        <p14:creationId xmlns:p14="http://schemas.microsoft.com/office/powerpoint/2010/main" val="403388614"/>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en-GB" sz="3600" b="1" dirty="0" smtClean="0"/>
              <a:t>Part Three</a:t>
            </a:r>
            <a:br>
              <a:rPr lang="en-GB" sz="3600" b="1" dirty="0" smtClean="0"/>
            </a:br>
            <a:r>
              <a:rPr lang="en-GB" sz="3600" b="1" dirty="0" smtClean="0"/>
              <a:t>Summary</a:t>
            </a:r>
            <a:endParaRPr lang="en-GB" sz="3600" dirty="0" smtClean="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140</a:t>
            </a:fld>
            <a:endParaRPr lang="en-US"/>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349"/>
            <a:ext cx="8512175" cy="4746813"/>
          </a:xfrm>
        </p:spPr>
        <p:txBody>
          <a:bodyPr>
            <a:normAutofit/>
          </a:bodyPr>
          <a:lstStyle/>
          <a:p>
            <a:pPr eaLnBrk="1" hangingPunct="1">
              <a:lnSpc>
                <a:spcPct val="90000"/>
              </a:lnSpc>
              <a:buFont typeface="Arial" charset="0"/>
              <a:buNone/>
            </a:pPr>
            <a:endParaRPr lang="en-GB" sz="2400" dirty="0" smtClean="0"/>
          </a:p>
          <a:p>
            <a:pPr eaLnBrk="1" hangingPunct="1">
              <a:lnSpc>
                <a:spcPct val="90000"/>
              </a:lnSpc>
              <a:buFont typeface="Arial" charset="0"/>
              <a:buNone/>
            </a:pPr>
            <a:r>
              <a:rPr lang="en-GB" sz="2800" dirty="0" smtClean="0"/>
              <a:t>By the end of this session delegates will be able to:</a:t>
            </a:r>
          </a:p>
          <a:p>
            <a:pPr eaLnBrk="1" hangingPunct="1">
              <a:lnSpc>
                <a:spcPct val="80000"/>
              </a:lnSpc>
              <a:spcBef>
                <a:spcPts val="1200"/>
              </a:spcBef>
            </a:pPr>
            <a:r>
              <a:rPr lang="en-GB" sz="2800" dirty="0"/>
              <a:t>Explain the procedural provisions of the Budapest Convention </a:t>
            </a:r>
          </a:p>
          <a:p>
            <a:pPr eaLnBrk="1" hangingPunct="1">
              <a:lnSpc>
                <a:spcPct val="80000"/>
              </a:lnSpc>
              <a:spcBef>
                <a:spcPts val="1200"/>
              </a:spcBef>
            </a:pPr>
            <a:r>
              <a:rPr lang="en-GB" sz="2800" dirty="0"/>
              <a:t>Explain the importance of conditions and safeguards and have an idea of the way they can be determined</a:t>
            </a:r>
          </a:p>
          <a:p>
            <a:pPr eaLnBrk="1" hangingPunct="1">
              <a:lnSpc>
                <a:spcPct val="90000"/>
              </a:lnSpc>
              <a:buFont typeface="Wingdings" pitchFamily="2" charset="2"/>
              <a:buChar char="²"/>
            </a:pPr>
            <a:endParaRPr lang="en-GB" sz="2600" dirty="0" smtClean="0"/>
          </a:p>
        </p:txBody>
      </p:sp>
      <p:sp>
        <p:nvSpPr>
          <p:cNvPr id="146434" name="Title 1"/>
          <p:cNvSpPr>
            <a:spLocks noGrp="1"/>
          </p:cNvSpPr>
          <p:nvPr>
            <p:ph type="title"/>
          </p:nvPr>
        </p:nvSpPr>
        <p:spPr>
          <a:xfrm>
            <a:off x="457200" y="274638"/>
            <a:ext cx="8229600" cy="773112"/>
          </a:xfrm>
        </p:spPr>
        <p:txBody>
          <a:bodyPr/>
          <a:lstStyle/>
          <a:p>
            <a:pPr eaLnBrk="1" hangingPunct="1"/>
            <a:r>
              <a:rPr lang="en-GB" b="1" smtClean="0"/>
              <a:t>Summary</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141</a:t>
            </a:fld>
            <a:endParaRPr lang="en-US"/>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142</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en-US" dirty="0" smtClean="0"/>
              <a:t>Each </a:t>
            </a:r>
            <a:r>
              <a:rPr lang="en-US" dirty="0"/>
              <a:t>Party shall adopt such legislative and other measures as may be necessary to oblige the custodian or other person who is to preserve the computer data to keep confidential the undertaking of such procedures for the period of time provided for by its domestic law.</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15</a:t>
            </a:fld>
            <a:endParaRPr lang="en-US" dirty="0"/>
          </a:p>
        </p:txBody>
      </p:sp>
    </p:spTree>
    <p:extLst>
      <p:ext uri="{BB962C8B-B14F-4D97-AF65-F5344CB8AC3E}">
        <p14:creationId xmlns:p14="http://schemas.microsoft.com/office/powerpoint/2010/main" val="24340418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4"/>
              <a:defRPr/>
            </a:pPr>
            <a:r>
              <a:rPr lang="en-US" dirty="0" smtClean="0"/>
              <a:t>The </a:t>
            </a:r>
            <a:r>
              <a:rPr lang="en-US" dirty="0"/>
              <a:t>powers and procedures referred to in this article shall be subject to Articles 14 and 15.</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16</a:t>
            </a:fld>
            <a:endParaRPr lang="en-US" dirty="0"/>
          </a:p>
        </p:txBody>
      </p:sp>
    </p:spTree>
    <p:extLst>
      <p:ext uri="{BB962C8B-B14F-4D97-AF65-F5344CB8AC3E}">
        <p14:creationId xmlns:p14="http://schemas.microsoft.com/office/powerpoint/2010/main" val="26757821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en-GB" sz="3000" dirty="0" smtClean="0"/>
              <a:t>Each Party shall adopt such legislative and other measures as may be necessary to enable its competent authorities to </a:t>
            </a:r>
            <a:r>
              <a:rPr lang="en-GB" sz="3600" b="1" dirty="0" smtClean="0">
                <a:solidFill>
                  <a:srgbClr val="FF0000"/>
                </a:solidFill>
              </a:rPr>
              <a:t>order or similarly obtain</a:t>
            </a:r>
            <a:r>
              <a:rPr lang="en-GB" sz="3600" dirty="0" smtClean="0"/>
              <a:t> </a:t>
            </a:r>
            <a:r>
              <a:rPr lang="en-GB" sz="3000" dirty="0" smtClean="0"/>
              <a:t>the expeditious preservation of specified computer data, including traffic data, that has been stored by means of a computer system,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17</a:t>
            </a:fld>
            <a:endParaRPr lang="en-US" dirty="0">
              <a:solidFill>
                <a:schemeClr val="tx1"/>
              </a:solidFill>
            </a:endParaRPr>
          </a:p>
        </p:txBody>
      </p:sp>
    </p:spTree>
    <p:extLst>
      <p:ext uri="{BB962C8B-B14F-4D97-AF65-F5344CB8AC3E}">
        <p14:creationId xmlns:p14="http://schemas.microsoft.com/office/powerpoint/2010/main" val="6973440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Order or similarly obtain</a:t>
            </a:r>
            <a:endParaRPr lang="en-US" sz="3600" b="1" dirty="0"/>
          </a:p>
        </p:txBody>
      </p:sp>
      <p:sp>
        <p:nvSpPr>
          <p:cNvPr id="3" name="Content Placeholder 2"/>
          <p:cNvSpPr>
            <a:spLocks noGrp="1"/>
          </p:cNvSpPr>
          <p:nvPr>
            <p:ph idx="1"/>
          </p:nvPr>
        </p:nvSpPr>
        <p:spPr/>
        <p:txBody>
          <a:bodyPr/>
          <a:lstStyle/>
          <a:p>
            <a:r>
              <a:rPr lang="en-US" dirty="0" smtClean="0"/>
              <a:t>May be exercised through:</a:t>
            </a:r>
          </a:p>
          <a:p>
            <a:pPr lvl="1"/>
            <a:r>
              <a:rPr lang="en-US" dirty="0" smtClean="0"/>
              <a:t>Judicial order;</a:t>
            </a:r>
          </a:p>
          <a:p>
            <a:pPr lvl="1"/>
            <a:r>
              <a:rPr lang="en-US" dirty="0" smtClean="0"/>
              <a:t>Administrative order;</a:t>
            </a:r>
          </a:p>
          <a:p>
            <a:pPr lvl="1"/>
            <a:r>
              <a:rPr lang="en-US" dirty="0" smtClean="0"/>
              <a:t>Directive;</a:t>
            </a:r>
          </a:p>
          <a:p>
            <a:pPr lvl="1"/>
            <a:r>
              <a:rPr lang="en-US" dirty="0" smtClean="0"/>
              <a:t>Search &amp; seizure; or</a:t>
            </a:r>
          </a:p>
          <a:p>
            <a:pPr lvl="1"/>
            <a:r>
              <a:rPr lang="en-US" dirty="0" smtClean="0"/>
              <a:t>Production order</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18</a:t>
            </a:fld>
            <a:endParaRPr lang="en-US" dirty="0">
              <a:solidFill>
                <a:schemeClr val="tx1"/>
              </a:solidFill>
            </a:endParaRPr>
          </a:p>
        </p:txBody>
      </p:sp>
    </p:spTree>
    <p:extLst>
      <p:ext uri="{BB962C8B-B14F-4D97-AF65-F5344CB8AC3E}">
        <p14:creationId xmlns:p14="http://schemas.microsoft.com/office/powerpoint/2010/main" val="250703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en-GB" sz="3000" dirty="0" smtClean="0"/>
              <a:t>Each Party shall adopt such legislative and other measures as may be necessary to enable its competent authorities to order or similarly obtain the </a:t>
            </a:r>
            <a:r>
              <a:rPr lang="en-GB" sz="3600" b="1" dirty="0" smtClean="0">
                <a:solidFill>
                  <a:srgbClr val="FF0000"/>
                </a:solidFill>
              </a:rPr>
              <a:t>expeditious preservation</a:t>
            </a:r>
            <a:r>
              <a:rPr lang="en-GB" sz="3600" dirty="0" smtClean="0"/>
              <a:t> </a:t>
            </a:r>
            <a:r>
              <a:rPr lang="en-GB" sz="3000" dirty="0" smtClean="0"/>
              <a:t>of specified computer data, including traffic data, that has been stored by means of a computer system,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19</a:t>
            </a:fld>
            <a:endParaRPr lang="en-US" dirty="0">
              <a:solidFill>
                <a:schemeClr val="tx1"/>
              </a:solidFill>
            </a:endParaRPr>
          </a:p>
        </p:txBody>
      </p:sp>
    </p:spTree>
    <p:extLst>
      <p:ext uri="{BB962C8B-B14F-4D97-AF65-F5344CB8AC3E}">
        <p14:creationId xmlns:p14="http://schemas.microsoft.com/office/powerpoint/2010/main" val="1965085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en-US" b="1" dirty="0" smtClean="0"/>
              <a:t>Agenda</a:t>
            </a:r>
          </a:p>
        </p:txBody>
      </p:sp>
      <p:sp>
        <p:nvSpPr>
          <p:cNvPr id="3" name="Content Placeholder 2"/>
          <p:cNvSpPr>
            <a:spLocks noGrp="1"/>
          </p:cNvSpPr>
          <p:nvPr>
            <p:ph idx="1"/>
          </p:nvPr>
        </p:nvSpPr>
        <p:spPr>
          <a:xfrm>
            <a:off x="457200" y="1135063"/>
            <a:ext cx="8513763" cy="5494337"/>
          </a:xfrm>
        </p:spPr>
        <p:txBody>
          <a:bodyPr>
            <a:normAutofit/>
          </a:bodyPr>
          <a:lstStyle/>
          <a:p>
            <a:pPr eaLnBrk="1" hangingPunct="1">
              <a:lnSpc>
                <a:spcPct val="90000"/>
              </a:lnSpc>
            </a:pPr>
            <a:endParaRPr lang="en-US" sz="2800" dirty="0" smtClean="0"/>
          </a:p>
          <a:p>
            <a:pPr eaLnBrk="1" hangingPunct="1">
              <a:lnSpc>
                <a:spcPct val="90000"/>
              </a:lnSpc>
            </a:pPr>
            <a:r>
              <a:rPr lang="en-US" sz="2800" dirty="0" smtClean="0"/>
              <a:t>Part One – Procedural </a:t>
            </a:r>
            <a:r>
              <a:rPr lang="en-US" sz="2800" dirty="0"/>
              <a:t>provisions of the Budapest </a:t>
            </a:r>
            <a:r>
              <a:rPr lang="en-US" sz="2800" dirty="0" smtClean="0"/>
              <a:t>Convention</a:t>
            </a:r>
          </a:p>
          <a:p>
            <a:pPr marL="0" indent="0" eaLnBrk="1" hangingPunct="1">
              <a:lnSpc>
                <a:spcPct val="90000"/>
              </a:lnSpc>
              <a:buNone/>
            </a:pPr>
            <a:endParaRPr lang="en-US" sz="2800" dirty="0" smtClean="0"/>
          </a:p>
          <a:p>
            <a:pPr eaLnBrk="1" hangingPunct="1">
              <a:lnSpc>
                <a:spcPct val="90000"/>
              </a:lnSpc>
            </a:pPr>
            <a:r>
              <a:rPr lang="en-US" sz="2800" dirty="0" smtClean="0"/>
              <a:t>Part Two</a:t>
            </a:r>
            <a:r>
              <a:rPr lang="en-US" sz="2800" dirty="0"/>
              <a:t> – </a:t>
            </a:r>
            <a:r>
              <a:rPr lang="en-US" sz="2800" dirty="0" smtClean="0"/>
              <a:t>Conditions and safeguards</a:t>
            </a:r>
          </a:p>
          <a:p>
            <a:pPr marL="0" indent="0" eaLnBrk="1" hangingPunct="1">
              <a:lnSpc>
                <a:spcPct val="90000"/>
              </a:lnSpc>
              <a:buNone/>
            </a:pPr>
            <a:endParaRPr lang="en-US" sz="2800" dirty="0" smtClean="0"/>
          </a:p>
          <a:p>
            <a:pPr eaLnBrk="1" hangingPunct="1">
              <a:lnSpc>
                <a:spcPct val="90000"/>
              </a:lnSpc>
            </a:pPr>
            <a:r>
              <a:rPr lang="en-US" sz="2800" dirty="0" smtClean="0"/>
              <a:t>Part Three – Summary</a:t>
            </a:r>
          </a:p>
          <a:p>
            <a:pPr lvl="2" eaLnBrk="1" hangingPunct="1">
              <a:lnSpc>
                <a:spcPct val="90000"/>
              </a:lnSpc>
            </a:pPr>
            <a:endParaRPr lang="en-US" sz="2000" dirty="0" smtClean="0"/>
          </a:p>
          <a:p>
            <a:pPr lvl="2" eaLnBrk="1" hangingPunct="1">
              <a:lnSpc>
                <a:spcPct val="90000"/>
              </a:lnSpc>
            </a:pPr>
            <a:endParaRPr lang="en-US" sz="2000" dirty="0" smtClean="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Expeditious preservation</a:t>
            </a:r>
            <a:endParaRPr lang="en-US" sz="3600" b="1" dirty="0"/>
          </a:p>
        </p:txBody>
      </p:sp>
      <p:sp>
        <p:nvSpPr>
          <p:cNvPr id="3" name="Content Placeholder 2"/>
          <p:cNvSpPr>
            <a:spLocks noGrp="1"/>
          </p:cNvSpPr>
          <p:nvPr>
            <p:ph idx="1"/>
          </p:nvPr>
        </p:nvSpPr>
        <p:spPr>
          <a:xfrm>
            <a:off x="457200" y="1730826"/>
            <a:ext cx="8229600" cy="4525963"/>
          </a:xfrm>
        </p:spPr>
        <p:txBody>
          <a:bodyPr/>
          <a:lstStyle/>
          <a:p>
            <a:pPr algn="just">
              <a:spcBef>
                <a:spcPts val="600"/>
              </a:spcBef>
              <a:spcAft>
                <a:spcPts val="1200"/>
              </a:spcAft>
            </a:pPr>
            <a:r>
              <a:rPr lang="en-US" sz="2800" dirty="0"/>
              <a:t>Manner of preservation may be determined by </a:t>
            </a:r>
            <a:r>
              <a:rPr lang="en-US" sz="2800" dirty="0" smtClean="0"/>
              <a:t>Parties</a:t>
            </a:r>
          </a:p>
          <a:p>
            <a:pPr algn="just">
              <a:spcBef>
                <a:spcPts val="600"/>
              </a:spcBef>
              <a:spcAft>
                <a:spcPts val="1200"/>
              </a:spcAft>
            </a:pPr>
            <a:r>
              <a:rPr lang="en-US" sz="2800" dirty="0" smtClean="0"/>
              <a:t>Power enables protection of existing stored data from anything that would cause its current quality or condition to change or deteriorate</a:t>
            </a:r>
          </a:p>
          <a:p>
            <a:pPr algn="just">
              <a:spcBef>
                <a:spcPts val="600"/>
              </a:spcBef>
              <a:spcAft>
                <a:spcPts val="1200"/>
              </a:spcAft>
            </a:pPr>
            <a:r>
              <a:rPr lang="en-US" sz="2800" dirty="0" smtClean="0"/>
              <a:t>Does not necessarily require:</a:t>
            </a:r>
          </a:p>
          <a:p>
            <a:pPr lvl="1" algn="just">
              <a:spcBef>
                <a:spcPts val="600"/>
              </a:spcBef>
              <a:spcAft>
                <a:spcPts val="1200"/>
              </a:spcAft>
            </a:pPr>
            <a:r>
              <a:rPr lang="en-US" sz="2400" dirty="0" smtClean="0"/>
              <a:t>rendering preserved data inaccessible </a:t>
            </a:r>
          </a:p>
          <a:p>
            <a:pPr lvl="1" algn="just">
              <a:spcBef>
                <a:spcPts val="600"/>
              </a:spcBef>
              <a:spcAft>
                <a:spcPts val="1200"/>
              </a:spcAft>
            </a:pPr>
            <a:r>
              <a:rPr lang="en-US" sz="2400" dirty="0" smtClean="0"/>
              <a:t>Preventing use of copy of data by legitimate users</a:t>
            </a:r>
          </a:p>
          <a:p>
            <a:pPr marL="457200" lvl="1" indent="0" algn="just">
              <a:spcBef>
                <a:spcPts val="600"/>
              </a:spcBef>
              <a:spcAft>
                <a:spcPts val="1200"/>
              </a:spcAft>
              <a:buNone/>
            </a:pPr>
            <a:endParaRPr lang="en-US" sz="24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20</a:t>
            </a:fld>
            <a:endParaRPr lang="en-US" dirty="0">
              <a:solidFill>
                <a:schemeClr val="tx1"/>
              </a:solidFill>
            </a:endParaRPr>
          </a:p>
        </p:txBody>
      </p:sp>
    </p:spTree>
    <p:extLst>
      <p:ext uri="{BB962C8B-B14F-4D97-AF65-F5344CB8AC3E}">
        <p14:creationId xmlns:p14="http://schemas.microsoft.com/office/powerpoint/2010/main" val="97754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en-GB" sz="3000" dirty="0" smtClean="0"/>
              <a:t>Each Party shall adopt such legislative and other measures as may be necessary to enable its competent authorities to order or similarly obtain the expeditious preservation of </a:t>
            </a:r>
            <a:r>
              <a:rPr lang="en-GB" sz="3600" b="1" dirty="0" smtClean="0">
                <a:solidFill>
                  <a:srgbClr val="FF0000"/>
                </a:solidFill>
              </a:rPr>
              <a:t>specified computer data, including traffic data</a:t>
            </a:r>
            <a:r>
              <a:rPr lang="en-GB" sz="3000" dirty="0" smtClean="0"/>
              <a:t>, that has been stored by means of a computer system,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21</a:t>
            </a:fld>
            <a:endParaRPr lang="en-US" dirty="0">
              <a:solidFill>
                <a:schemeClr val="tx1"/>
              </a:solidFill>
            </a:endParaRPr>
          </a:p>
        </p:txBody>
      </p:sp>
    </p:spTree>
    <p:extLst>
      <p:ext uri="{BB962C8B-B14F-4D97-AF65-F5344CB8AC3E}">
        <p14:creationId xmlns:p14="http://schemas.microsoft.com/office/powerpoint/2010/main" val="2307506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Specified Computer Data</a:t>
            </a:r>
            <a:endParaRPr lang="en-US" sz="3600" b="1" dirty="0"/>
          </a:p>
        </p:txBody>
      </p:sp>
      <p:sp>
        <p:nvSpPr>
          <p:cNvPr id="3" name="Content Placeholder 2"/>
          <p:cNvSpPr>
            <a:spLocks noGrp="1"/>
          </p:cNvSpPr>
          <p:nvPr>
            <p:ph idx="1"/>
          </p:nvPr>
        </p:nvSpPr>
        <p:spPr/>
        <p:txBody>
          <a:bodyPr/>
          <a:lstStyle/>
          <a:p>
            <a:pPr algn="just">
              <a:spcBef>
                <a:spcPts val="600"/>
              </a:spcBef>
              <a:spcAft>
                <a:spcPts val="1200"/>
              </a:spcAft>
            </a:pPr>
            <a:r>
              <a:rPr lang="en-US" dirty="0" smtClean="0"/>
              <a:t>Any kind of stored computer data including:</a:t>
            </a:r>
          </a:p>
          <a:p>
            <a:pPr lvl="1" algn="just">
              <a:spcBef>
                <a:spcPts val="600"/>
              </a:spcBef>
              <a:spcAft>
                <a:spcPts val="1200"/>
              </a:spcAft>
            </a:pPr>
            <a:r>
              <a:rPr lang="en-US" dirty="0" smtClean="0"/>
              <a:t>Business, health, personal or other records</a:t>
            </a:r>
          </a:p>
          <a:p>
            <a:pPr lvl="1" algn="just">
              <a:spcBef>
                <a:spcPts val="600"/>
              </a:spcBef>
              <a:spcAft>
                <a:spcPts val="1200"/>
              </a:spcAft>
            </a:pPr>
            <a:r>
              <a:rPr lang="en-US" dirty="0" smtClean="0"/>
              <a:t>Traffic data</a:t>
            </a:r>
          </a:p>
          <a:p>
            <a:pPr algn="just">
              <a:spcBef>
                <a:spcPts val="600"/>
              </a:spcBef>
              <a:spcAft>
                <a:spcPts val="1200"/>
              </a:spcAft>
            </a:pPr>
            <a:r>
              <a:rPr lang="en-US" dirty="0" smtClean="0"/>
              <a:t>Measures may be applied to investigation in a particular case</a:t>
            </a:r>
            <a:endParaRPr lang="en-US" dirty="0"/>
          </a:p>
          <a:p>
            <a:pPr algn="just">
              <a:spcBef>
                <a:spcPts val="600"/>
              </a:spcBef>
              <a:spcAft>
                <a:spcPts val="1200"/>
              </a:spcAft>
            </a:pPr>
            <a:r>
              <a:rPr lang="en-US" dirty="0" smtClean="0"/>
              <a:t>May not be used to order preservation generally and not with respect to specifically identified data</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22</a:t>
            </a:fld>
            <a:endParaRPr lang="en-US" dirty="0">
              <a:solidFill>
                <a:schemeClr val="tx1"/>
              </a:solidFill>
            </a:endParaRPr>
          </a:p>
        </p:txBody>
      </p:sp>
    </p:spTree>
    <p:extLst>
      <p:ext uri="{BB962C8B-B14F-4D97-AF65-F5344CB8AC3E}">
        <p14:creationId xmlns:p14="http://schemas.microsoft.com/office/powerpoint/2010/main" val="400612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en-GB" sz="3000" dirty="0" smtClean="0"/>
              <a:t>Each Party shall adopt such legislative and other measures as may be necessary to enable its competent authorities to order or similarly obtain the expeditious preservation of specified computer data, including traffic data, that has been </a:t>
            </a:r>
            <a:r>
              <a:rPr lang="en-GB" sz="3600" b="1" dirty="0" smtClean="0">
                <a:solidFill>
                  <a:srgbClr val="FF0000"/>
                </a:solidFill>
              </a:rPr>
              <a:t>stored by means of a computer system</a:t>
            </a:r>
            <a:r>
              <a:rPr lang="en-GB" sz="3000" dirty="0" smtClean="0"/>
              <a:t>, in particular where there are grounds to believe that the computer data is particularly vulnerable to loss or modification.</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23</a:t>
            </a:fld>
            <a:endParaRPr lang="en-US" dirty="0">
              <a:solidFill>
                <a:schemeClr val="tx1"/>
              </a:solidFill>
            </a:endParaRPr>
          </a:p>
        </p:txBody>
      </p:sp>
    </p:spTree>
    <p:extLst>
      <p:ext uri="{BB962C8B-B14F-4D97-AF65-F5344CB8AC3E}">
        <p14:creationId xmlns:p14="http://schemas.microsoft.com/office/powerpoint/2010/main" val="37898992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Stored by means of computer system</a:t>
            </a:r>
            <a:endParaRPr lang="en-US" sz="3600" b="1" dirty="0"/>
          </a:p>
        </p:txBody>
      </p:sp>
      <p:sp>
        <p:nvSpPr>
          <p:cNvPr id="3" name="Content Placeholder 2"/>
          <p:cNvSpPr>
            <a:spLocks noGrp="1"/>
          </p:cNvSpPr>
          <p:nvPr>
            <p:ph idx="1"/>
          </p:nvPr>
        </p:nvSpPr>
        <p:spPr>
          <a:xfrm>
            <a:off x="635000" y="1929259"/>
            <a:ext cx="8229600" cy="3687762"/>
          </a:xfrm>
        </p:spPr>
        <p:txBody>
          <a:bodyPr/>
          <a:lstStyle/>
          <a:p>
            <a:pPr algn="just"/>
            <a:r>
              <a:rPr lang="en-US" dirty="0" smtClean="0"/>
              <a:t>Not general data retention obligation</a:t>
            </a:r>
          </a:p>
          <a:p>
            <a:pPr algn="just"/>
            <a:endParaRPr lang="en-US" dirty="0" smtClean="0"/>
          </a:p>
          <a:p>
            <a:pPr algn="just"/>
            <a:r>
              <a:rPr lang="en-US" dirty="0" smtClean="0"/>
              <a:t>Data to be preserved must:</a:t>
            </a:r>
          </a:p>
          <a:p>
            <a:pPr lvl="1" algn="just"/>
            <a:r>
              <a:rPr lang="en-US" sz="3200" dirty="0" smtClean="0"/>
              <a:t>Already exist</a:t>
            </a:r>
          </a:p>
          <a:p>
            <a:pPr lvl="1" algn="just"/>
            <a:r>
              <a:rPr lang="en-US" sz="3200" dirty="0" smtClean="0"/>
              <a:t>Already have been collected and is stored</a:t>
            </a:r>
          </a:p>
          <a:p>
            <a:pPr marL="0" indent="0" algn="just">
              <a:buNone/>
            </a:pPr>
            <a:endParaRPr lang="en-US" dirty="0" smtClean="0"/>
          </a:p>
          <a:p>
            <a:pPr algn="just"/>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24</a:t>
            </a:fld>
            <a:endParaRPr lang="en-US" dirty="0">
              <a:solidFill>
                <a:schemeClr val="tx1"/>
              </a:solidFill>
            </a:endParaRPr>
          </a:p>
        </p:txBody>
      </p:sp>
    </p:spTree>
    <p:extLst>
      <p:ext uri="{BB962C8B-B14F-4D97-AF65-F5344CB8AC3E}">
        <p14:creationId xmlns:p14="http://schemas.microsoft.com/office/powerpoint/2010/main" val="2219707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123906" name="Rectangle 3"/>
          <p:cNvSpPr>
            <a:spLocks noGrp="1" noChangeArrowheads="1"/>
          </p:cNvSpPr>
          <p:nvPr>
            <p:ph type="body" idx="1"/>
          </p:nvPr>
        </p:nvSpPr>
        <p:spPr>
          <a:xfrm>
            <a:off x="468313" y="1646238"/>
            <a:ext cx="7988300" cy="4457700"/>
          </a:xfrm>
        </p:spPr>
        <p:txBody>
          <a:bodyPr/>
          <a:lstStyle/>
          <a:p>
            <a:pPr algn="just" eaLnBrk="1" hangingPunct="1">
              <a:lnSpc>
                <a:spcPct val="90000"/>
              </a:lnSpc>
              <a:buFontTx/>
              <a:buNone/>
            </a:pPr>
            <a:r>
              <a:rPr lang="en-GB" sz="3000" dirty="0" smtClean="0"/>
              <a:t>1	Each Party shall adopt such legislative and other measures as may be necessary to enable its competent authorities to order or similarly obtain the expeditious preservation of specified computer data, including traffic data, that has been stored by means of a computer system, in particular where there are</a:t>
            </a:r>
            <a:r>
              <a:rPr lang="en-GB" sz="3000" b="1" dirty="0" smtClean="0"/>
              <a:t> </a:t>
            </a:r>
            <a:r>
              <a:rPr lang="en-GB" sz="3600" b="1" dirty="0" smtClean="0">
                <a:solidFill>
                  <a:srgbClr val="FF0000"/>
                </a:solidFill>
              </a:rPr>
              <a:t>grounds to believe that the computer data is particularly vulnerable to loss or modification</a:t>
            </a:r>
            <a:r>
              <a:rPr lang="en-GB" sz="3000" dirty="0" smtClean="0"/>
              <a:t>.</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25</a:t>
            </a:fld>
            <a:endParaRPr lang="en-US" dirty="0">
              <a:solidFill>
                <a:schemeClr val="tx1"/>
              </a:solidFill>
            </a:endParaRPr>
          </a:p>
        </p:txBody>
      </p:sp>
    </p:spTree>
    <p:extLst>
      <p:ext uri="{BB962C8B-B14F-4D97-AF65-F5344CB8AC3E}">
        <p14:creationId xmlns:p14="http://schemas.microsoft.com/office/powerpoint/2010/main" val="5740045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Vulnerable to loss or modification</a:t>
            </a:r>
            <a:endParaRPr lang="en-US" sz="3600" b="1" dirty="0"/>
          </a:p>
        </p:txBody>
      </p:sp>
      <p:sp>
        <p:nvSpPr>
          <p:cNvPr id="3" name="Content Placeholder 2"/>
          <p:cNvSpPr>
            <a:spLocks noGrp="1"/>
          </p:cNvSpPr>
          <p:nvPr>
            <p:ph idx="1"/>
          </p:nvPr>
        </p:nvSpPr>
        <p:spPr>
          <a:xfrm>
            <a:off x="635000" y="1755091"/>
            <a:ext cx="8229600" cy="4195762"/>
          </a:xfrm>
        </p:spPr>
        <p:txBody>
          <a:bodyPr/>
          <a:lstStyle/>
          <a:p>
            <a:pPr algn="just"/>
            <a:r>
              <a:rPr lang="en-US" dirty="0" smtClean="0"/>
              <a:t>Grounds to believe computer data is particularly vulnerable to loss or modification</a:t>
            </a:r>
          </a:p>
          <a:p>
            <a:pPr algn="just"/>
            <a:endParaRPr lang="en-US" dirty="0"/>
          </a:p>
          <a:p>
            <a:pPr algn="just"/>
            <a:r>
              <a:rPr lang="en-US" dirty="0" smtClean="0"/>
              <a:t>Examples:</a:t>
            </a:r>
          </a:p>
          <a:p>
            <a:pPr lvl="1" algn="just"/>
            <a:r>
              <a:rPr lang="en-US" dirty="0" smtClean="0"/>
              <a:t>Policy to delete data after xx days</a:t>
            </a:r>
          </a:p>
          <a:p>
            <a:pPr lvl="1" algn="just"/>
            <a:r>
              <a:rPr lang="en-US" dirty="0" smtClean="0"/>
              <a:t>Data stored in insecure manner</a:t>
            </a:r>
          </a:p>
          <a:p>
            <a:pPr lvl="1" algn="just"/>
            <a:r>
              <a:rPr lang="en-US" dirty="0" smtClean="0"/>
              <a:t>Untrustworthy custodian of data</a:t>
            </a:r>
          </a:p>
          <a:p>
            <a:pPr marL="0" indent="0" algn="just">
              <a:buNone/>
            </a:pPr>
            <a:endParaRPr lang="en-US" dirty="0" smtClean="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26</a:t>
            </a:fld>
            <a:endParaRPr lang="en-US" dirty="0">
              <a:solidFill>
                <a:schemeClr val="tx1"/>
              </a:solidFill>
            </a:endParaRPr>
          </a:p>
        </p:txBody>
      </p:sp>
    </p:spTree>
    <p:extLst>
      <p:ext uri="{BB962C8B-B14F-4D97-AF65-F5344CB8AC3E}">
        <p14:creationId xmlns:p14="http://schemas.microsoft.com/office/powerpoint/2010/main" val="3012047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en-GB" dirty="0" smtClean="0"/>
              <a:t>Where a Party gives effect to paragraph 1 above by means of an order to a person to preserve specified stored computer data in the </a:t>
            </a:r>
            <a:r>
              <a:rPr lang="en-GB" sz="3800" b="1" dirty="0" smtClean="0">
                <a:solidFill>
                  <a:srgbClr val="FF0000"/>
                </a:solidFill>
              </a:rPr>
              <a:t>person’s possession or control</a:t>
            </a:r>
            <a:r>
              <a:rPr lang="en-GB" dirty="0" smtClean="0"/>
              <a:t>, the Party shall adopt such legislative and other measures as may be necessary to oblige that person to preserve and maintain the integrity of that computer data for a period of time as long as necessary, up to a maximum of ninety days, to enable the competent authorities to seek its disclosure. A Party may provide for such an order to be subsequently renewed.</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27</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Possession or control</a:t>
            </a:r>
            <a:endParaRPr lang="en-US" sz="3600" b="1" dirty="0"/>
          </a:p>
        </p:txBody>
      </p:sp>
      <p:sp>
        <p:nvSpPr>
          <p:cNvPr id="3" name="Content Placeholder 2"/>
          <p:cNvSpPr>
            <a:spLocks noGrp="1"/>
          </p:cNvSpPr>
          <p:nvPr>
            <p:ph idx="1"/>
          </p:nvPr>
        </p:nvSpPr>
        <p:spPr>
          <a:xfrm>
            <a:off x="635000" y="1929259"/>
            <a:ext cx="8229600" cy="3992562"/>
          </a:xfrm>
        </p:spPr>
        <p:txBody>
          <a:bodyPr/>
          <a:lstStyle/>
          <a:p>
            <a:pPr algn="just">
              <a:spcBef>
                <a:spcPts val="600"/>
              </a:spcBef>
              <a:spcAft>
                <a:spcPts val="1200"/>
              </a:spcAft>
            </a:pPr>
            <a:r>
              <a:rPr lang="en-US" dirty="0" smtClean="0"/>
              <a:t>Physical </a:t>
            </a:r>
            <a:r>
              <a:rPr lang="en-US" dirty="0"/>
              <a:t>possession of data </a:t>
            </a:r>
            <a:r>
              <a:rPr lang="en-US" dirty="0" smtClean="0"/>
              <a:t>concerned; OR</a:t>
            </a:r>
          </a:p>
          <a:p>
            <a:pPr algn="just">
              <a:spcBef>
                <a:spcPts val="600"/>
              </a:spcBef>
              <a:spcAft>
                <a:spcPts val="1200"/>
              </a:spcAft>
            </a:pPr>
            <a:r>
              <a:rPr lang="en-US" dirty="0" smtClean="0"/>
              <a:t>Free </a:t>
            </a:r>
            <a:r>
              <a:rPr lang="en-US" dirty="0"/>
              <a:t>control </a:t>
            </a:r>
            <a:r>
              <a:rPr lang="en-US" dirty="0" smtClean="0"/>
              <a:t>over data </a:t>
            </a:r>
            <a:r>
              <a:rPr lang="en-US" dirty="0"/>
              <a:t>concerned  (“constructive possession</a:t>
            </a:r>
            <a:r>
              <a:rPr lang="en-US" dirty="0" smtClean="0"/>
              <a:t>”)</a:t>
            </a:r>
          </a:p>
          <a:p>
            <a:pPr algn="just">
              <a:spcBef>
                <a:spcPts val="600"/>
              </a:spcBef>
              <a:spcAft>
                <a:spcPts val="1200"/>
              </a:spcAft>
            </a:pPr>
            <a:r>
              <a:rPr lang="en-US" dirty="0" smtClean="0"/>
              <a:t>Does not include technical </a:t>
            </a:r>
            <a:r>
              <a:rPr lang="en-US" dirty="0"/>
              <a:t>ability to access remotely stored data not within legitimate control</a:t>
            </a:r>
          </a:p>
          <a:p>
            <a:pPr algn="just">
              <a:spcBef>
                <a:spcPts val="600"/>
              </a:spcBef>
              <a:spcAft>
                <a:spcPts val="1200"/>
              </a:spcAft>
            </a:pPr>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28</a:t>
            </a:fld>
            <a:endParaRPr lang="en-US" dirty="0">
              <a:solidFill>
                <a:schemeClr val="tx1"/>
              </a:solidFill>
            </a:endParaRPr>
          </a:p>
        </p:txBody>
      </p:sp>
    </p:spTree>
    <p:extLst>
      <p:ext uri="{BB962C8B-B14F-4D97-AF65-F5344CB8AC3E}">
        <p14:creationId xmlns:p14="http://schemas.microsoft.com/office/powerpoint/2010/main" val="206906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en-GB" dirty="0" smtClean="0"/>
              <a:t>Where a Party gives effect to paragraph 1 above by means of an order to a person to preserve specified stored computer data in the person’s possession or control, the Party shall adopt such legislative and other measures as may be necessary to oblige that person to preserve and maintain the integrity of that computer data </a:t>
            </a:r>
            <a:r>
              <a:rPr lang="en-GB" sz="3800" b="1" dirty="0" smtClean="0">
                <a:solidFill>
                  <a:srgbClr val="FF0000"/>
                </a:solidFill>
              </a:rPr>
              <a:t>for a period of time as long as necessary, up to a maximum of ninety days</a:t>
            </a:r>
            <a:r>
              <a:rPr lang="en-GB" dirty="0" smtClean="0"/>
              <a:t>, to enable the competent authorities to </a:t>
            </a:r>
            <a:r>
              <a:rPr lang="en-GB" sz="3800" b="1" dirty="0" smtClean="0">
                <a:solidFill>
                  <a:srgbClr val="FF0000"/>
                </a:solidFill>
              </a:rPr>
              <a:t>seek its disclosure</a:t>
            </a:r>
            <a:r>
              <a:rPr lang="en-GB" dirty="0" smtClean="0"/>
              <a:t>. A Party may provide for such an order to be </a:t>
            </a:r>
            <a:r>
              <a:rPr lang="en-GB" sz="3800" b="1" dirty="0" smtClean="0">
                <a:solidFill>
                  <a:srgbClr val="FF0000"/>
                </a:solidFill>
              </a:rPr>
              <a:t>subsequently renewed</a:t>
            </a:r>
            <a:r>
              <a:rPr lang="en-GB" dirty="0" smtClean="0"/>
              <a:t>.</a:t>
            </a:r>
            <a:endParaRPr lang="en-US" dirty="0"/>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29</a:t>
            </a:fld>
            <a:endParaRPr lang="en-US" dirty="0">
              <a:solidFill>
                <a:schemeClr val="tx1"/>
              </a:solidFill>
            </a:endParaRPr>
          </a:p>
        </p:txBody>
      </p:sp>
    </p:spTree>
    <p:extLst>
      <p:ext uri="{BB962C8B-B14F-4D97-AF65-F5344CB8AC3E}">
        <p14:creationId xmlns:p14="http://schemas.microsoft.com/office/powerpoint/2010/main" val="3631033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en-GB" b="1" dirty="0" smtClean="0"/>
              <a:t>Session Objectives</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smtClean="0"/>
          </a:p>
          <a:p>
            <a:pPr eaLnBrk="1" hangingPunct="1">
              <a:lnSpc>
                <a:spcPct val="80000"/>
              </a:lnSpc>
              <a:buFont typeface="Arial" charset="0"/>
              <a:buNone/>
            </a:pPr>
            <a:r>
              <a:rPr lang="en-GB" sz="2700" dirty="0" smtClean="0"/>
              <a:t>By the end of this session delegates will be able to:</a:t>
            </a:r>
          </a:p>
          <a:p>
            <a:pPr eaLnBrk="1" hangingPunct="1">
              <a:lnSpc>
                <a:spcPct val="80000"/>
              </a:lnSpc>
            </a:pPr>
            <a:endParaRPr lang="en-GB" sz="2700" dirty="0" smtClean="0"/>
          </a:p>
          <a:p>
            <a:pPr eaLnBrk="1" hangingPunct="1">
              <a:lnSpc>
                <a:spcPct val="80000"/>
              </a:lnSpc>
            </a:pPr>
            <a:r>
              <a:rPr lang="en-GB" sz="2700" dirty="0" smtClean="0"/>
              <a:t>Explain the procedural provisions of the Budapest Convention. </a:t>
            </a:r>
          </a:p>
          <a:p>
            <a:pPr eaLnBrk="1" hangingPunct="1">
              <a:lnSpc>
                <a:spcPct val="80000"/>
              </a:lnSpc>
            </a:pPr>
            <a:r>
              <a:rPr lang="en-GB" sz="2700" dirty="0" smtClean="0"/>
              <a:t>Explain the importance of conditions and safeguards and the way they can be determined.</a:t>
            </a:r>
          </a:p>
          <a:p>
            <a:pPr eaLnBrk="1" hangingPunct="1">
              <a:lnSpc>
                <a:spcPct val="80000"/>
              </a:lnSpc>
            </a:pPr>
            <a:endParaRPr lang="en-GB" sz="2700" dirty="0" smtClean="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Time period</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spcBef>
                <a:spcPts val="600"/>
              </a:spcBef>
              <a:spcAft>
                <a:spcPts val="1200"/>
              </a:spcAft>
            </a:pPr>
            <a:r>
              <a:rPr lang="en-US" dirty="0" smtClean="0"/>
              <a:t>Preservation is temporary power to enable competent authorities to seek:</a:t>
            </a:r>
          </a:p>
          <a:p>
            <a:pPr lvl="1" algn="just">
              <a:spcBef>
                <a:spcPts val="600"/>
              </a:spcBef>
              <a:spcAft>
                <a:spcPts val="1200"/>
              </a:spcAft>
            </a:pPr>
            <a:r>
              <a:rPr lang="en-US" dirty="0" smtClean="0"/>
              <a:t>Production of data; or</a:t>
            </a:r>
          </a:p>
          <a:p>
            <a:pPr lvl="1" algn="just">
              <a:spcBef>
                <a:spcPts val="600"/>
              </a:spcBef>
              <a:spcAft>
                <a:spcPts val="1200"/>
              </a:spcAft>
            </a:pPr>
            <a:r>
              <a:rPr lang="en-US" dirty="0" smtClean="0"/>
              <a:t>Search &amp; seizure</a:t>
            </a:r>
          </a:p>
          <a:p>
            <a:pPr algn="just">
              <a:spcBef>
                <a:spcPts val="600"/>
              </a:spcBef>
              <a:spcAft>
                <a:spcPts val="1200"/>
              </a:spcAft>
            </a:pPr>
            <a:r>
              <a:rPr lang="en-US" dirty="0" smtClean="0"/>
              <a:t>Law to provide maximum period (maximum 90 days)</a:t>
            </a:r>
          </a:p>
          <a:p>
            <a:pPr algn="just">
              <a:spcBef>
                <a:spcPts val="600"/>
              </a:spcBef>
              <a:spcAft>
                <a:spcPts val="1200"/>
              </a:spcAft>
            </a:pPr>
            <a:r>
              <a:rPr lang="en-US" dirty="0" smtClean="0"/>
              <a:t>Order must specify exact time period</a:t>
            </a:r>
          </a:p>
          <a:p>
            <a:pPr algn="just">
              <a:spcBef>
                <a:spcPts val="600"/>
              </a:spcBef>
              <a:spcAft>
                <a:spcPts val="1200"/>
              </a:spcAft>
            </a:pPr>
            <a:r>
              <a:rPr lang="en-US" dirty="0" smtClean="0"/>
              <a:t>Time period in order may be renewed</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30</a:t>
            </a:fld>
            <a:endParaRPr lang="en-US" dirty="0">
              <a:solidFill>
                <a:schemeClr val="tx1"/>
              </a:solidFill>
            </a:endParaRPr>
          </a:p>
        </p:txBody>
      </p:sp>
    </p:spTree>
    <p:extLst>
      <p:ext uri="{BB962C8B-B14F-4D97-AF65-F5344CB8AC3E}">
        <p14:creationId xmlns:p14="http://schemas.microsoft.com/office/powerpoint/2010/main" val="3696658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en-US" dirty="0" smtClean="0"/>
              <a:t>Each </a:t>
            </a:r>
            <a:r>
              <a:rPr lang="en-US" dirty="0"/>
              <a:t>Party shall adopt such legislative and other measures as may be necessary to oblige the custodian or other person who is to preserve the computer data to </a:t>
            </a:r>
            <a:r>
              <a:rPr lang="en-US" sz="4000" b="1" dirty="0">
                <a:solidFill>
                  <a:srgbClr val="FF0000"/>
                </a:solidFill>
              </a:rPr>
              <a:t>keep confidential the undertaking of such procedures</a:t>
            </a:r>
            <a:r>
              <a:rPr lang="en-US" dirty="0"/>
              <a:t> for the period of time provided for by its domestic law.</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en-GB" sz="4000" b="1" dirty="0"/>
              <a:t>Article </a:t>
            </a:r>
            <a:r>
              <a:rPr lang="en-GB" sz="4000" b="1" dirty="0" smtClean="0"/>
              <a:t>16 – Expedited Preservation </a:t>
            </a:r>
            <a:r>
              <a:rPr lang="en-GB" sz="4000" b="1" dirty="0"/>
              <a:t>of</a:t>
            </a:r>
            <a:r>
              <a:rPr lang="en-GB" sz="4000" b="1" dirty="0" smtClean="0"/>
              <a:t> Stored Computer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t>!</a:t>
            </a:r>
            <a:fld id="{A966BBF2-DA90-4DEB-8CEB-816DABC85824}" type="slidenum">
              <a:rPr lang="en-US" smtClean="0"/>
              <a:pPr>
                <a:defRPr/>
              </a:pPr>
              <a:t>31</a:t>
            </a:fld>
            <a:endParaRPr lang="en-US" dirty="0"/>
          </a:p>
        </p:txBody>
      </p:sp>
    </p:spTree>
    <p:extLst>
      <p:ext uri="{BB962C8B-B14F-4D97-AF65-F5344CB8AC3E}">
        <p14:creationId xmlns:p14="http://schemas.microsoft.com/office/powerpoint/2010/main" val="39870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Keep confidential undertaking of procedures</a:t>
            </a:r>
            <a:endParaRPr lang="en-US" sz="3600" b="1" dirty="0"/>
          </a:p>
        </p:txBody>
      </p:sp>
      <p:sp>
        <p:nvSpPr>
          <p:cNvPr id="3" name="Content Placeholder 2"/>
          <p:cNvSpPr>
            <a:spLocks noGrp="1"/>
          </p:cNvSpPr>
          <p:nvPr>
            <p:ph idx="1"/>
          </p:nvPr>
        </p:nvSpPr>
        <p:spPr>
          <a:xfrm>
            <a:off x="333829" y="1493838"/>
            <a:ext cx="8530771" cy="4525963"/>
          </a:xfrm>
        </p:spPr>
        <p:txBody>
          <a:bodyPr/>
          <a:lstStyle/>
          <a:p>
            <a:pPr algn="just">
              <a:spcBef>
                <a:spcPts val="600"/>
              </a:spcBef>
              <a:spcAft>
                <a:spcPts val="1200"/>
              </a:spcAft>
            </a:pPr>
            <a:r>
              <a:rPr lang="en-US" dirty="0" smtClean="0"/>
              <a:t>Obligation on person ordered to preserve data</a:t>
            </a:r>
          </a:p>
          <a:p>
            <a:pPr algn="just">
              <a:spcBef>
                <a:spcPts val="600"/>
              </a:spcBef>
              <a:spcAft>
                <a:spcPts val="1200"/>
              </a:spcAft>
            </a:pPr>
            <a:r>
              <a:rPr lang="en-US" dirty="0" smtClean="0"/>
              <a:t>Order to specify time period of confidentiality</a:t>
            </a:r>
          </a:p>
          <a:p>
            <a:pPr algn="just">
              <a:spcBef>
                <a:spcPts val="600"/>
              </a:spcBef>
              <a:spcAft>
                <a:spcPts val="1200"/>
              </a:spcAft>
            </a:pPr>
            <a:r>
              <a:rPr lang="en-US" dirty="0" smtClean="0"/>
              <a:t>Purpose:</a:t>
            </a:r>
          </a:p>
          <a:p>
            <a:pPr lvl="1" algn="just">
              <a:spcBef>
                <a:spcPts val="600"/>
              </a:spcBef>
              <a:spcAft>
                <a:spcPts val="600"/>
              </a:spcAft>
            </a:pPr>
            <a:r>
              <a:rPr lang="en-US" dirty="0" smtClean="0"/>
              <a:t>Ensures suspects do not become aware of investigation</a:t>
            </a:r>
          </a:p>
          <a:p>
            <a:pPr lvl="1" algn="just">
              <a:spcBef>
                <a:spcPts val="600"/>
              </a:spcBef>
              <a:spcAft>
                <a:spcPts val="600"/>
              </a:spcAft>
            </a:pPr>
            <a:r>
              <a:rPr lang="en-US" dirty="0" smtClean="0"/>
              <a:t>Protects right to privacy</a:t>
            </a:r>
          </a:p>
          <a:p>
            <a:pPr lvl="1" algn="just">
              <a:spcBef>
                <a:spcPts val="600"/>
              </a:spcBef>
              <a:spcAft>
                <a:spcPts val="600"/>
              </a:spcAft>
            </a:pPr>
            <a:r>
              <a:rPr lang="en-US" dirty="0" smtClean="0"/>
              <a:t>Preservation is preliminary measure</a:t>
            </a:r>
          </a:p>
          <a:p>
            <a:pPr lvl="1" algn="just">
              <a:spcBef>
                <a:spcPts val="600"/>
              </a:spcBef>
              <a:spcAft>
                <a:spcPts val="600"/>
              </a:spcAft>
            </a:pPr>
            <a:r>
              <a:rPr lang="en-US" dirty="0" smtClean="0"/>
              <a:t>Prevents tampering/deleting data by other persons</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32</a:t>
            </a:fld>
            <a:endParaRPr lang="en-US" dirty="0">
              <a:solidFill>
                <a:schemeClr val="tx1"/>
              </a:solidFill>
            </a:endParaRPr>
          </a:p>
        </p:txBody>
      </p:sp>
    </p:spTree>
    <p:extLst>
      <p:ext uri="{BB962C8B-B14F-4D97-AF65-F5344CB8AC3E}">
        <p14:creationId xmlns:p14="http://schemas.microsoft.com/office/powerpoint/2010/main" val="2039090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en-GB" sz="3800" b="1" dirty="0" smtClean="0"/>
              <a:t>Article 17 – Expedited Preservation </a:t>
            </a:r>
            <a:r>
              <a:rPr lang="en-GB" sz="3800" b="1" dirty="0"/>
              <a:t>and</a:t>
            </a:r>
            <a:r>
              <a:rPr lang="en-GB" sz="3800" b="1" dirty="0" smtClean="0"/>
              <a:t> Partial Disclosure </a:t>
            </a:r>
            <a:r>
              <a:rPr lang="en-GB" sz="3800" b="1" dirty="0"/>
              <a:t>of</a:t>
            </a:r>
            <a:r>
              <a:rPr lang="en-GB" sz="3800" b="1" dirty="0" smtClean="0"/>
              <a:t> Traffic Data</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1803396"/>
            <a:ext cx="8229600" cy="4611914"/>
          </a:xfrm>
        </p:spPr>
        <p:txBody>
          <a:bodyPr rtlCol="0">
            <a:normAutofit/>
          </a:bodyPr>
          <a:lstStyle/>
          <a:p>
            <a:pPr marL="457200" indent="-457200" algn="just" eaLnBrk="1" fontAlgn="auto" hangingPunct="1">
              <a:spcBef>
                <a:spcPts val="600"/>
              </a:spcBef>
              <a:spcAft>
                <a:spcPts val="1200"/>
              </a:spcAft>
              <a:buFontTx/>
              <a:buAutoNum type="arabicPlain"/>
              <a:defRPr/>
            </a:pPr>
            <a:r>
              <a:rPr lang="en-GB" sz="2600" dirty="0" smtClean="0"/>
              <a:t>Each </a:t>
            </a:r>
            <a:r>
              <a:rPr lang="en-GB" sz="2600" dirty="0"/>
              <a:t>Party shall adopt, in respect of traffic data that is to be preserved under Article 16, such legislative and other measures as may be necessary </a:t>
            </a:r>
            <a:r>
              <a:rPr lang="en-GB" sz="2600" dirty="0" smtClean="0"/>
              <a:t>to:</a:t>
            </a:r>
            <a:endParaRPr lang="en-GB" sz="2600" dirty="0"/>
          </a:p>
          <a:p>
            <a:pPr marL="857250" lvl="1" indent="-457200" algn="just" eaLnBrk="1" fontAlgn="auto" hangingPunct="1">
              <a:spcBef>
                <a:spcPts val="600"/>
              </a:spcBef>
              <a:spcAft>
                <a:spcPts val="1200"/>
              </a:spcAft>
              <a:buFont typeface="+mj-lt"/>
              <a:buAutoNum type="alphaLcParenR"/>
              <a:defRPr/>
            </a:pPr>
            <a:r>
              <a:rPr lang="en-GB" sz="2200" dirty="0" smtClean="0"/>
              <a:t>ensure </a:t>
            </a:r>
            <a:r>
              <a:rPr lang="en-GB" sz="2200" dirty="0"/>
              <a:t>that such expeditious preservation of traffic data is available regardless of whether one or more service providers were involved in the transmission of that communication; </a:t>
            </a:r>
            <a:r>
              <a:rPr lang="en-GB" sz="2200" dirty="0" smtClean="0"/>
              <a:t>and</a:t>
            </a:r>
            <a:endParaRPr lang="en-GB" sz="2200" dirty="0"/>
          </a:p>
          <a:p>
            <a:pPr marL="857250" lvl="1" indent="-457200" algn="just" eaLnBrk="1" fontAlgn="auto" hangingPunct="1">
              <a:spcBef>
                <a:spcPts val="600"/>
              </a:spcBef>
              <a:spcAft>
                <a:spcPts val="1200"/>
              </a:spcAft>
              <a:buFont typeface="+mj-lt"/>
              <a:buAutoNum type="alphaLcParenR"/>
              <a:defRPr/>
            </a:pPr>
            <a:r>
              <a:rPr lang="en-GB" sz="2200" dirty="0"/>
              <a:t>ensure the expeditious disclosure to the Party’s competent authority, or a person designated by that authority, of a sufficient amount of traffic data to enable the Party to identify the service providers and the path through which the communication was transmitted.</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33</a:t>
            </a:fld>
            <a:endParaRPr lang="en-US"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en-GB" sz="3800" b="1" dirty="0" smtClean="0"/>
              <a:t>Article 17 – Expedited Preservation </a:t>
            </a:r>
            <a:r>
              <a:rPr lang="en-GB" sz="3800" b="1" dirty="0"/>
              <a:t>and</a:t>
            </a:r>
            <a:r>
              <a:rPr lang="en-GB" sz="3800" b="1" dirty="0" smtClean="0"/>
              <a:t> Partial Disclosure </a:t>
            </a:r>
            <a:r>
              <a:rPr lang="en-GB" sz="3800" b="1" dirty="0"/>
              <a:t>of</a:t>
            </a:r>
            <a:r>
              <a:rPr lang="en-GB" sz="3800" b="1" dirty="0" smtClean="0"/>
              <a:t> Traffic Data</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2151732"/>
            <a:ext cx="8229600" cy="2086429"/>
          </a:xfrm>
        </p:spPr>
        <p:txBody>
          <a:bodyPr rtlCol="0">
            <a:normAutofit/>
          </a:bodyPr>
          <a:lstStyle/>
          <a:p>
            <a:pPr marL="514350" indent="-514350" algn="just" eaLnBrk="1" fontAlgn="auto" hangingPunct="1">
              <a:lnSpc>
                <a:spcPct val="90000"/>
              </a:lnSpc>
              <a:spcAft>
                <a:spcPts val="0"/>
              </a:spcAft>
              <a:buFont typeface="+mj-lt"/>
              <a:buAutoNum type="arabicPeriod" startAt="2"/>
              <a:defRPr/>
            </a:pPr>
            <a:r>
              <a:rPr lang="en-US" sz="2600" dirty="0" smtClean="0"/>
              <a:t>The </a:t>
            </a:r>
            <a:r>
              <a:rPr lang="en-US" sz="2600" dirty="0"/>
              <a:t>powers and procedures referred to in this </a:t>
            </a:r>
            <a:r>
              <a:rPr lang="en-US" sz="2600" dirty="0" smtClean="0"/>
              <a:t>article shall </a:t>
            </a:r>
            <a:r>
              <a:rPr lang="en-US" sz="2600" dirty="0"/>
              <a:t>be subject to Articles 14 and 15.</a:t>
            </a:r>
            <a:endParaRPr lang="en-GB" sz="26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34</a:t>
            </a:fld>
            <a:endParaRPr lang="en-US" dirty="0">
              <a:solidFill>
                <a:schemeClr val="tx1"/>
              </a:solidFill>
            </a:endParaRPr>
          </a:p>
        </p:txBody>
      </p:sp>
    </p:spTree>
    <p:extLst>
      <p:ext uri="{BB962C8B-B14F-4D97-AF65-F5344CB8AC3E}">
        <p14:creationId xmlns:p14="http://schemas.microsoft.com/office/powerpoint/2010/main" val="24477084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en-GB" sz="3800" b="1" dirty="0" smtClean="0"/>
              <a:t>Article 17 – Expedited Preservation </a:t>
            </a:r>
            <a:r>
              <a:rPr lang="en-GB" sz="3800" b="1" dirty="0"/>
              <a:t>and</a:t>
            </a:r>
            <a:r>
              <a:rPr lang="en-GB" sz="3800" b="1" dirty="0" smtClean="0"/>
              <a:t> Partial Disclosure </a:t>
            </a:r>
            <a:r>
              <a:rPr lang="en-GB" sz="3800" b="1" dirty="0"/>
              <a:t>of</a:t>
            </a:r>
            <a:r>
              <a:rPr lang="en-GB" sz="3800" b="1" dirty="0" smtClean="0"/>
              <a:t> Traffic Data</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1803396"/>
            <a:ext cx="8229600" cy="4611010"/>
          </a:xfrm>
        </p:spPr>
        <p:txBody>
          <a:bodyPr rtlCol="0">
            <a:normAutofit/>
          </a:bodyPr>
          <a:lstStyle/>
          <a:p>
            <a:pPr marL="457200" indent="-457200" algn="just" eaLnBrk="1" fontAlgn="auto" hangingPunct="1">
              <a:lnSpc>
                <a:spcPct val="90000"/>
              </a:lnSpc>
              <a:spcBef>
                <a:spcPts val="600"/>
              </a:spcBef>
              <a:spcAft>
                <a:spcPts val="1200"/>
              </a:spcAft>
              <a:buFontTx/>
              <a:buAutoNum type="arabicPlain"/>
              <a:defRPr/>
            </a:pPr>
            <a:r>
              <a:rPr lang="en-GB" sz="2600" dirty="0" smtClean="0"/>
              <a:t>Each </a:t>
            </a:r>
            <a:r>
              <a:rPr lang="en-GB" sz="2600" dirty="0"/>
              <a:t>Party shall adopt, in respect of traffic data that is to be preserved under Article 16, such legislative and other measures as may be necessary </a:t>
            </a:r>
            <a:r>
              <a:rPr lang="en-GB" sz="2600" dirty="0" smtClean="0"/>
              <a:t>to:</a:t>
            </a:r>
          </a:p>
          <a:p>
            <a:pPr marL="857250" lvl="1" indent="-457200" algn="just" eaLnBrk="1" fontAlgn="auto" hangingPunct="1">
              <a:lnSpc>
                <a:spcPct val="90000"/>
              </a:lnSpc>
              <a:spcBef>
                <a:spcPts val="600"/>
              </a:spcBef>
              <a:spcAft>
                <a:spcPts val="1200"/>
              </a:spcAft>
              <a:buFont typeface="+mj-lt"/>
              <a:buAutoNum type="alphaLcParenR"/>
              <a:defRPr/>
            </a:pPr>
            <a:r>
              <a:rPr lang="en-GB" sz="2200" dirty="0" smtClean="0"/>
              <a:t>ensure </a:t>
            </a:r>
            <a:r>
              <a:rPr lang="en-GB" sz="2200" dirty="0"/>
              <a:t>that such expeditious preservation of traffic data is available </a:t>
            </a:r>
            <a:r>
              <a:rPr lang="en-GB" b="1" dirty="0">
                <a:solidFill>
                  <a:srgbClr val="FF0000"/>
                </a:solidFill>
              </a:rPr>
              <a:t>regardless of whether one or more service providers were involved in the transmission of that communication</a:t>
            </a:r>
            <a:r>
              <a:rPr lang="en-GB" sz="2200" dirty="0"/>
              <a:t>; </a:t>
            </a:r>
            <a:r>
              <a:rPr lang="en-GB" sz="2200" dirty="0" smtClean="0"/>
              <a:t>and</a:t>
            </a:r>
            <a:r>
              <a:rPr lang="en-GB" sz="2200" dirty="0"/>
              <a:t> </a:t>
            </a:r>
            <a:endParaRPr lang="en-GB" sz="2200" dirty="0" smtClean="0"/>
          </a:p>
          <a:p>
            <a:pPr marL="857250" lvl="1" indent="-457200" algn="just" eaLnBrk="1" fontAlgn="auto" hangingPunct="1">
              <a:lnSpc>
                <a:spcPct val="90000"/>
              </a:lnSpc>
              <a:spcBef>
                <a:spcPts val="600"/>
              </a:spcBef>
              <a:spcAft>
                <a:spcPts val="1200"/>
              </a:spcAft>
              <a:buFontTx/>
              <a:buAutoNum type="alphaLcParenR"/>
              <a:defRPr/>
            </a:pPr>
            <a:r>
              <a:rPr lang="en-GB" sz="2200" dirty="0" smtClean="0"/>
              <a:t>ensure </a:t>
            </a:r>
            <a:r>
              <a:rPr lang="en-GB" sz="2200" dirty="0"/>
              <a:t>the expeditious disclosure to the Party’s competent authority, or a person designated by that authority, of a sufficient amount of traffic data to enable the Party to identify the service providers and the path through which the communication was transmitted.</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35</a:t>
            </a:fld>
            <a:endParaRPr lang="en-US" dirty="0">
              <a:solidFill>
                <a:schemeClr val="tx1"/>
              </a:solidFill>
            </a:endParaRPr>
          </a:p>
        </p:txBody>
      </p:sp>
    </p:spTree>
    <p:extLst>
      <p:ext uri="{BB962C8B-B14F-4D97-AF65-F5344CB8AC3E}">
        <p14:creationId xmlns:p14="http://schemas.microsoft.com/office/powerpoint/2010/main" val="1481182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One or more service providers</a:t>
            </a:r>
            <a:endParaRPr lang="en-US" sz="3600" b="1" dirty="0"/>
          </a:p>
        </p:txBody>
      </p:sp>
      <p:sp>
        <p:nvSpPr>
          <p:cNvPr id="3" name="Content Placeholder 2"/>
          <p:cNvSpPr>
            <a:spLocks noGrp="1"/>
          </p:cNvSpPr>
          <p:nvPr>
            <p:ph idx="1"/>
          </p:nvPr>
        </p:nvSpPr>
        <p:spPr>
          <a:xfrm>
            <a:off x="635000" y="1387476"/>
            <a:ext cx="8229600" cy="4525963"/>
          </a:xfrm>
        </p:spPr>
        <p:txBody>
          <a:bodyPr/>
          <a:lstStyle/>
          <a:p>
            <a:pPr algn="just"/>
            <a:r>
              <a:rPr lang="en-US" dirty="0" smtClean="0"/>
              <a:t>Multiple service providers usually involved in transmissions of communications</a:t>
            </a:r>
          </a:p>
          <a:p>
            <a:pPr algn="just"/>
            <a:r>
              <a:rPr lang="en-US" dirty="0" smtClean="0"/>
              <a:t>Traffic data often shared between service providers for commercial, security or technical purposes</a:t>
            </a:r>
          </a:p>
          <a:p>
            <a:pPr algn="just"/>
            <a:r>
              <a:rPr lang="en-US" dirty="0" smtClean="0"/>
              <a:t>Each service provider may possess traffic data that is:</a:t>
            </a:r>
          </a:p>
          <a:p>
            <a:pPr lvl="1" algn="just"/>
            <a:r>
              <a:rPr lang="en-US" dirty="0" smtClean="0"/>
              <a:t>Generated and retained by that service provider</a:t>
            </a:r>
          </a:p>
          <a:p>
            <a:pPr lvl="1" algn="just"/>
            <a:r>
              <a:rPr lang="en-US" dirty="0" smtClean="0"/>
              <a:t>Provided by another service provider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36</a:t>
            </a:fld>
            <a:endParaRPr lang="en-US" dirty="0">
              <a:solidFill>
                <a:schemeClr val="tx1"/>
              </a:solidFill>
            </a:endParaRPr>
          </a:p>
        </p:txBody>
      </p:sp>
    </p:spTree>
    <p:extLst>
      <p:ext uri="{BB962C8B-B14F-4D97-AF65-F5344CB8AC3E}">
        <p14:creationId xmlns:p14="http://schemas.microsoft.com/office/powerpoint/2010/main" val="17401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One or more service providers</a:t>
            </a:r>
            <a:endParaRPr lang="en-US" sz="3600" b="1" dirty="0"/>
          </a:p>
        </p:txBody>
      </p:sp>
      <p:sp>
        <p:nvSpPr>
          <p:cNvPr id="3" name="Content Placeholder 2"/>
          <p:cNvSpPr>
            <a:spLocks noGrp="1"/>
          </p:cNvSpPr>
          <p:nvPr>
            <p:ph idx="1"/>
          </p:nvPr>
        </p:nvSpPr>
        <p:spPr>
          <a:xfrm>
            <a:off x="457200" y="1474560"/>
            <a:ext cx="8407400" cy="4525963"/>
          </a:xfrm>
        </p:spPr>
        <p:txBody>
          <a:bodyPr/>
          <a:lstStyle/>
          <a:p>
            <a:pPr algn="just">
              <a:spcBef>
                <a:spcPts val="600"/>
              </a:spcBef>
              <a:spcAft>
                <a:spcPts val="1200"/>
              </a:spcAft>
            </a:pPr>
            <a:r>
              <a:rPr lang="en-US" sz="2800" dirty="0" smtClean="0"/>
              <a:t>Usually no single service provider possesses enough crucial traffic data to determine source &amp; destination of communication</a:t>
            </a:r>
          </a:p>
          <a:p>
            <a:pPr algn="just">
              <a:spcBef>
                <a:spcPts val="600"/>
              </a:spcBef>
              <a:spcAft>
                <a:spcPts val="1200"/>
              </a:spcAft>
            </a:pPr>
            <a:r>
              <a:rPr lang="en-US" sz="2800" dirty="0" smtClean="0"/>
              <a:t>Each service provider possesses part of puzzle</a:t>
            </a:r>
          </a:p>
          <a:p>
            <a:pPr algn="just">
              <a:spcBef>
                <a:spcPts val="600"/>
              </a:spcBef>
              <a:spcAft>
                <a:spcPts val="1200"/>
              </a:spcAft>
            </a:pPr>
            <a:r>
              <a:rPr lang="en-US" sz="2800" dirty="0" smtClean="0"/>
              <a:t>Ordering multiple service providers:</a:t>
            </a:r>
          </a:p>
          <a:p>
            <a:pPr lvl="1" algn="just">
              <a:spcBef>
                <a:spcPts val="600"/>
              </a:spcBef>
              <a:spcAft>
                <a:spcPts val="600"/>
              </a:spcAft>
            </a:pPr>
            <a:r>
              <a:rPr lang="en-US" sz="2400" dirty="0" smtClean="0"/>
              <a:t>Separate orders on each service provider</a:t>
            </a:r>
          </a:p>
          <a:p>
            <a:pPr lvl="1" algn="just">
              <a:spcBef>
                <a:spcPts val="600"/>
              </a:spcBef>
              <a:spcAft>
                <a:spcPts val="600"/>
              </a:spcAft>
            </a:pPr>
            <a:r>
              <a:rPr lang="en-US" sz="2400" dirty="0" smtClean="0"/>
              <a:t>Single order on all service providers; served sequentially as next service provider is identified </a:t>
            </a:r>
          </a:p>
          <a:p>
            <a:pPr lvl="1" algn="just">
              <a:spcBef>
                <a:spcPts val="600"/>
              </a:spcBef>
              <a:spcAft>
                <a:spcPts val="600"/>
              </a:spcAft>
            </a:pPr>
            <a:r>
              <a:rPr lang="en-US" sz="2400" dirty="0" smtClean="0"/>
              <a:t>Single order on one service provider; which is obligated to notify next service provider involved</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37</a:t>
            </a:fld>
            <a:endParaRPr lang="en-US" dirty="0">
              <a:solidFill>
                <a:schemeClr val="tx1"/>
              </a:solidFill>
            </a:endParaRPr>
          </a:p>
        </p:txBody>
      </p:sp>
    </p:spTree>
    <p:extLst>
      <p:ext uri="{BB962C8B-B14F-4D97-AF65-F5344CB8AC3E}">
        <p14:creationId xmlns:p14="http://schemas.microsoft.com/office/powerpoint/2010/main" val="240418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en-GB" sz="3800" b="1" dirty="0" smtClean="0"/>
              <a:t/>
            </a:r>
            <a:br>
              <a:rPr lang="en-GB" sz="3800" b="1" dirty="0" smtClean="0"/>
            </a:br>
            <a:r>
              <a:rPr lang="en-GB" sz="3800" b="1" dirty="0" smtClean="0"/>
              <a:t>Article 17 – Expedited Preservation </a:t>
            </a:r>
            <a:r>
              <a:rPr lang="en-GB" sz="3800" b="1" dirty="0"/>
              <a:t>and</a:t>
            </a:r>
            <a:r>
              <a:rPr lang="en-GB" sz="3800" b="1" dirty="0" smtClean="0"/>
              <a:t> Partial Disclosure </a:t>
            </a:r>
            <a:r>
              <a:rPr lang="en-GB" sz="3800" b="1" dirty="0"/>
              <a:t>of</a:t>
            </a:r>
            <a:r>
              <a:rPr lang="en-GB" sz="3800" b="1" dirty="0" smtClean="0"/>
              <a:t> Traffic Data</a:t>
            </a:r>
            <a:r>
              <a:rPr lang="en-GB" sz="3800" dirty="0"/>
              <a:t/>
            </a:r>
            <a:br>
              <a:rPr lang="en-GB" sz="3800" dirty="0"/>
            </a:br>
            <a:endParaRPr lang="en-GB" sz="3800" dirty="0"/>
          </a:p>
        </p:txBody>
      </p:sp>
      <p:sp>
        <p:nvSpPr>
          <p:cNvPr id="115715" name="Rectangle 3"/>
          <p:cNvSpPr>
            <a:spLocks noGrp="1" noChangeArrowheads="1"/>
          </p:cNvSpPr>
          <p:nvPr>
            <p:ph type="body" idx="1"/>
          </p:nvPr>
        </p:nvSpPr>
        <p:spPr>
          <a:xfrm>
            <a:off x="457200" y="1774368"/>
            <a:ext cx="8229600" cy="4756150"/>
          </a:xfrm>
        </p:spPr>
        <p:txBody>
          <a:bodyPr rtlCol="0">
            <a:normAutofit lnSpcReduction="10000"/>
          </a:bodyPr>
          <a:lstStyle/>
          <a:p>
            <a:pPr marL="457200" indent="-457200" algn="just" eaLnBrk="1" fontAlgn="auto" hangingPunct="1">
              <a:spcBef>
                <a:spcPts val="600"/>
              </a:spcBef>
              <a:spcAft>
                <a:spcPts val="1200"/>
              </a:spcAft>
              <a:buFontTx/>
              <a:buAutoNum type="arabicPlain"/>
              <a:defRPr/>
            </a:pPr>
            <a:r>
              <a:rPr lang="en-GB" sz="2600" dirty="0" smtClean="0"/>
              <a:t>Each </a:t>
            </a:r>
            <a:r>
              <a:rPr lang="en-GB" sz="2600" dirty="0"/>
              <a:t>Party shall adopt, in respect of traffic data that is to be preserved under Article 16, such legislative and other measures as may be necessary </a:t>
            </a:r>
            <a:r>
              <a:rPr lang="en-GB" sz="2600" dirty="0" smtClean="0"/>
              <a:t>to:</a:t>
            </a:r>
          </a:p>
          <a:p>
            <a:pPr marL="857250" lvl="1" indent="-457200" algn="just" eaLnBrk="1" fontAlgn="auto" hangingPunct="1">
              <a:spcBef>
                <a:spcPts val="600"/>
              </a:spcBef>
              <a:spcAft>
                <a:spcPts val="1200"/>
              </a:spcAft>
              <a:buFont typeface="+mj-lt"/>
              <a:buAutoNum type="alphaLcParenR"/>
              <a:defRPr/>
            </a:pPr>
            <a:r>
              <a:rPr lang="en-GB" sz="2200" dirty="0" smtClean="0"/>
              <a:t>ensure </a:t>
            </a:r>
            <a:r>
              <a:rPr lang="en-GB" sz="2200" dirty="0"/>
              <a:t>that such expeditious preservation of traffic data is available regardless of whether one or more service providers were involved in the transmission of that communication; </a:t>
            </a:r>
            <a:r>
              <a:rPr lang="en-GB" sz="2200" dirty="0" smtClean="0"/>
              <a:t>and</a:t>
            </a:r>
          </a:p>
          <a:p>
            <a:pPr marL="857250" lvl="1" indent="-457200" algn="just" eaLnBrk="1" fontAlgn="auto" hangingPunct="1">
              <a:spcBef>
                <a:spcPts val="600"/>
              </a:spcBef>
              <a:spcAft>
                <a:spcPts val="1200"/>
              </a:spcAft>
              <a:buFont typeface="+mj-lt"/>
              <a:buAutoNum type="alphaLcParenR"/>
              <a:defRPr/>
            </a:pPr>
            <a:r>
              <a:rPr lang="en-GB" sz="2200" dirty="0" smtClean="0"/>
              <a:t>ensure </a:t>
            </a:r>
            <a:r>
              <a:rPr lang="en-GB" sz="2200" dirty="0"/>
              <a:t>the </a:t>
            </a:r>
            <a:r>
              <a:rPr lang="en-GB" b="1" dirty="0">
                <a:solidFill>
                  <a:srgbClr val="FF0000"/>
                </a:solidFill>
              </a:rPr>
              <a:t>expeditious disclosure</a:t>
            </a:r>
            <a:r>
              <a:rPr lang="en-GB" dirty="0"/>
              <a:t> </a:t>
            </a:r>
            <a:r>
              <a:rPr lang="en-GB" sz="2200" dirty="0"/>
              <a:t>to the Party’s competent authority, or a person designated by that authority, of a </a:t>
            </a:r>
            <a:r>
              <a:rPr lang="en-GB" b="1" dirty="0">
                <a:solidFill>
                  <a:srgbClr val="FF0000"/>
                </a:solidFill>
              </a:rPr>
              <a:t>sufficient amount of traffic data to enable the Party to identify the service providers and the path</a:t>
            </a:r>
            <a:r>
              <a:rPr lang="en-GB" dirty="0"/>
              <a:t> </a:t>
            </a:r>
            <a:r>
              <a:rPr lang="en-GB" sz="2200" dirty="0"/>
              <a:t>through which the communication was transmitted.</a:t>
            </a: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38</a:t>
            </a:fld>
            <a:endParaRPr lang="en-US" dirty="0">
              <a:solidFill>
                <a:schemeClr val="tx1"/>
              </a:solidFill>
            </a:endParaRPr>
          </a:p>
        </p:txBody>
      </p:sp>
    </p:spTree>
    <p:extLst>
      <p:ext uri="{BB962C8B-B14F-4D97-AF65-F5344CB8AC3E}">
        <p14:creationId xmlns:p14="http://schemas.microsoft.com/office/powerpoint/2010/main" val="315020683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Expeditious disclosure  of sufficient traffic data</a:t>
            </a:r>
            <a:endParaRPr lang="en-US" sz="3600" b="1" dirty="0"/>
          </a:p>
        </p:txBody>
      </p:sp>
      <p:sp>
        <p:nvSpPr>
          <p:cNvPr id="3" name="Content Placeholder 2"/>
          <p:cNvSpPr>
            <a:spLocks noGrp="1"/>
          </p:cNvSpPr>
          <p:nvPr>
            <p:ph idx="1"/>
          </p:nvPr>
        </p:nvSpPr>
        <p:spPr>
          <a:xfrm>
            <a:off x="635000" y="1929258"/>
            <a:ext cx="8229600" cy="3919991"/>
          </a:xfrm>
        </p:spPr>
        <p:txBody>
          <a:bodyPr/>
          <a:lstStyle/>
          <a:p>
            <a:pPr algn="just"/>
            <a:r>
              <a:rPr lang="en-US" dirty="0" smtClean="0"/>
              <a:t>Disclosure of enough data to enable law enforcement to identify other service providers involved in transmission of communication </a:t>
            </a:r>
          </a:p>
          <a:p>
            <a:pPr algn="just"/>
            <a:endParaRPr lang="en-US" dirty="0"/>
          </a:p>
          <a:p>
            <a:pPr algn="just"/>
            <a:r>
              <a:rPr lang="en-US" dirty="0" smtClean="0"/>
              <a:t>Purpose to enable identification of source and destination of communication</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39</a:t>
            </a:fld>
            <a:endParaRPr lang="en-US" dirty="0">
              <a:solidFill>
                <a:schemeClr val="tx1"/>
              </a:solidFill>
            </a:endParaRPr>
          </a:p>
        </p:txBody>
      </p:sp>
    </p:spTree>
    <p:extLst>
      <p:ext uri="{BB962C8B-B14F-4D97-AF65-F5344CB8AC3E}">
        <p14:creationId xmlns:p14="http://schemas.microsoft.com/office/powerpoint/2010/main" val="1281579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en-US" dirty="0"/>
          </a:p>
        </p:txBody>
      </p:sp>
      <p:sp>
        <p:nvSpPr>
          <p:cNvPr id="5" name="Rectangle 3"/>
          <p:cNvSpPr txBox="1">
            <a:spLocks/>
          </p:cNvSpPr>
          <p:nvPr/>
        </p:nvSpPr>
        <p:spPr bwMode="auto">
          <a:xfrm>
            <a:off x="348344" y="449942"/>
            <a:ext cx="8519885" cy="595085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Production Orders</a:t>
            </a: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(Article 18 – Budapest Convention)</a:t>
            </a:r>
          </a:p>
          <a:p>
            <a:pPr eaLnBrk="1" hangingPunct="1">
              <a:lnSpc>
                <a:spcPct val="80000"/>
              </a:lnSpc>
              <a:spcBef>
                <a:spcPts val="600"/>
              </a:spcBef>
              <a:spcAft>
                <a:spcPts val="1200"/>
              </a:spcAft>
              <a:defRPr/>
            </a:pPr>
            <a:endParaRPr lang="en-GB" altLang="x-none" sz="1800" dirty="0" smtClean="0">
              <a:ea typeface="ＭＳ Ｐゴシック" pitchFamily="34" charset="-128"/>
            </a:endParaRPr>
          </a:p>
          <a:p>
            <a:pPr algn="ctr" eaLnBrk="1" hangingPunct="1">
              <a:lnSpc>
                <a:spcPct val="80000"/>
              </a:lnSpc>
              <a:spcBef>
                <a:spcPts val="600"/>
              </a:spcBef>
              <a:spcAft>
                <a:spcPts val="1200"/>
              </a:spcAft>
              <a:defRPr/>
            </a:pPr>
            <a:r>
              <a:rPr lang="en-GB" altLang="x-none" sz="2400" i="1" dirty="0">
                <a:ea typeface="ＭＳ Ｐゴシック" pitchFamily="34" charset="-128"/>
              </a:rPr>
              <a:t>Also very innovative</a:t>
            </a:r>
          </a:p>
          <a:p>
            <a:pPr marL="539750" defTabSz="365125" eaLnBrk="1" hangingPunct="1">
              <a:lnSpc>
                <a:spcPct val="80000"/>
              </a:lnSpc>
              <a:spcBef>
                <a:spcPts val="600"/>
              </a:spcBef>
              <a:spcAft>
                <a:spcPts val="1200"/>
              </a:spcAft>
              <a:defRPr/>
            </a:pPr>
            <a:r>
              <a:rPr lang="en-GB" altLang="x-none" sz="2000" i="1" dirty="0">
                <a:ea typeface="ＭＳ Ｐゴシック" pitchFamily="34" charset="-128"/>
              </a:rPr>
              <a:t>To empower law enforcement authorities to issue production orders </a:t>
            </a:r>
          </a:p>
          <a:p>
            <a:pPr marL="539750" defTabSz="365125" eaLnBrk="1" hangingPunct="1">
              <a:lnSpc>
                <a:spcPct val="80000"/>
              </a:lnSpc>
              <a:spcBef>
                <a:spcPts val="600"/>
              </a:spcBef>
              <a:spcAft>
                <a:spcPts val="1200"/>
              </a:spcAft>
              <a:defRPr/>
            </a:pPr>
            <a:r>
              <a:rPr lang="en-GB" altLang="x-none" sz="2000" i="1" dirty="0">
                <a:ea typeface="ＭＳ Ｐゴシック" pitchFamily="34" charset="-128"/>
              </a:rPr>
              <a:t>This order can be issued by law enforcement agencies to individuals and to </a:t>
            </a:r>
            <a:r>
              <a:rPr lang="en-GB" altLang="x-none" sz="2000" i="1" dirty="0" smtClean="0">
                <a:ea typeface="ＭＳ Ｐゴシック" pitchFamily="34" charset="-128"/>
              </a:rPr>
              <a:t>Service Providers</a:t>
            </a:r>
            <a:endParaRPr lang="en-GB" altLang="x-none" sz="2000" i="1" dirty="0">
              <a:ea typeface="ＭＳ Ｐゴシック" pitchFamily="34" charset="-128"/>
            </a:endParaRPr>
          </a:p>
          <a:p>
            <a:pPr marL="539750" defTabSz="365125" eaLnBrk="1" hangingPunct="1">
              <a:lnSpc>
                <a:spcPct val="80000"/>
              </a:lnSpc>
              <a:spcBef>
                <a:spcPts val="600"/>
              </a:spcBef>
              <a:spcAft>
                <a:spcPts val="1200"/>
              </a:spcAft>
              <a:defRPr/>
            </a:pPr>
            <a:r>
              <a:rPr lang="en-GB" altLang="x-none" sz="2000" i="1" dirty="0">
                <a:ea typeface="ＭＳ Ｐゴシック" pitchFamily="34" charset="-128"/>
              </a:rPr>
              <a:t>Order to provide </a:t>
            </a:r>
            <a:endParaRPr lang="en-GB" altLang="x-none" sz="2000" i="1" dirty="0" smtClean="0">
              <a:ea typeface="ＭＳ Ｐゴシック" pitchFamily="34" charset="-128"/>
            </a:endParaRPr>
          </a:p>
          <a:p>
            <a:pPr marL="939800" lvl="1" defTabSz="365125" eaLnBrk="1" hangingPunct="1">
              <a:lnSpc>
                <a:spcPct val="80000"/>
              </a:lnSpc>
              <a:spcBef>
                <a:spcPts val="600"/>
              </a:spcBef>
              <a:spcAft>
                <a:spcPts val="1200"/>
              </a:spcAft>
              <a:defRPr/>
            </a:pPr>
            <a:r>
              <a:rPr lang="en-GB" altLang="x-none" sz="1600" i="1" dirty="0" smtClean="0">
                <a:ea typeface="ＭＳ Ｐゴシック" pitchFamily="34" charset="-128"/>
              </a:rPr>
              <a:t>data </a:t>
            </a:r>
            <a:r>
              <a:rPr lang="en-GB" altLang="x-none" sz="1600" i="1" dirty="0">
                <a:ea typeface="ＭＳ Ｐゴシック" pitchFamily="34" charset="-128"/>
              </a:rPr>
              <a:t>stored in a computer system under their responsibilities </a:t>
            </a:r>
          </a:p>
          <a:p>
            <a:pPr marL="939800" lvl="1" defTabSz="365125" eaLnBrk="1" hangingPunct="1">
              <a:lnSpc>
                <a:spcPct val="80000"/>
              </a:lnSpc>
              <a:spcBef>
                <a:spcPts val="600"/>
              </a:spcBef>
              <a:spcAft>
                <a:spcPts val="1200"/>
              </a:spcAft>
              <a:defRPr/>
            </a:pPr>
            <a:r>
              <a:rPr lang="en-GB" altLang="x-none" sz="1600" i="1" dirty="0">
                <a:ea typeface="ＭＳ Ｐゴシック" pitchFamily="34" charset="-128"/>
              </a:rPr>
              <a:t>subscriber </a:t>
            </a:r>
            <a:r>
              <a:rPr lang="en-GB" altLang="x-none" sz="1600" i="1" dirty="0" smtClean="0">
                <a:ea typeface="ＭＳ Ｐゴシック" pitchFamily="34" charset="-128"/>
              </a:rPr>
              <a:t>information</a:t>
            </a:r>
          </a:p>
          <a:p>
            <a:pPr marL="539750" defTabSz="365125" eaLnBrk="1" hangingPunct="1">
              <a:lnSpc>
                <a:spcPct val="80000"/>
              </a:lnSpc>
              <a:spcBef>
                <a:spcPts val="600"/>
              </a:spcBef>
              <a:spcAft>
                <a:spcPts val="1200"/>
              </a:spcAft>
              <a:defRPr/>
            </a:pPr>
            <a:r>
              <a:rPr lang="en-GB" altLang="x-none" sz="2000" i="1" dirty="0" smtClean="0">
                <a:ea typeface="ＭＳ Ｐゴシック" pitchFamily="34" charset="-128"/>
              </a:rPr>
              <a:t>Production </a:t>
            </a:r>
            <a:r>
              <a:rPr lang="en-GB" altLang="x-none" sz="2000" i="1" dirty="0">
                <a:ea typeface="ＭＳ Ｐゴシック" pitchFamily="34" charset="-128"/>
              </a:rPr>
              <a:t>order must specify the nature and extent of the required data </a:t>
            </a:r>
          </a:p>
          <a:p>
            <a:pPr marL="539750" defTabSz="365125" eaLnBrk="1" hangingPunct="1">
              <a:lnSpc>
                <a:spcPct val="80000"/>
              </a:lnSpc>
              <a:spcBef>
                <a:spcPts val="600"/>
              </a:spcBef>
              <a:spcAft>
                <a:spcPts val="1200"/>
              </a:spcAft>
              <a:defRPr/>
            </a:pPr>
            <a:r>
              <a:rPr lang="en-GB" altLang="x-none" sz="2000" i="1" dirty="0" smtClean="0">
                <a:ea typeface="ＭＳ Ｐゴシック" pitchFamily="34" charset="-128"/>
              </a:rPr>
              <a:t>The </a:t>
            </a:r>
            <a:r>
              <a:rPr lang="en-GB" altLang="x-none" sz="2000" i="1" dirty="0">
                <a:ea typeface="ＭＳ Ｐゴシック" pitchFamily="34" charset="-128"/>
              </a:rPr>
              <a:t>data required by the investigation must be previously determined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116739" name="Rectangle 3"/>
          <p:cNvSpPr>
            <a:spLocks noGrp="1" noChangeArrowheads="1"/>
          </p:cNvSpPr>
          <p:nvPr>
            <p:ph type="body" idx="1"/>
          </p:nvPr>
        </p:nvSpPr>
        <p:spPr>
          <a:xfrm>
            <a:off x="457200" y="1417638"/>
            <a:ext cx="8229600" cy="4938712"/>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possession or </a:t>
            </a:r>
            <a:r>
              <a:rPr lang="en-GB" sz="2400" dirty="0" smtClean="0"/>
              <a:t>control.</a:t>
            </a:r>
            <a:endParaRPr lang="en-US" dirty="0"/>
          </a:p>
          <a:p>
            <a:pPr marL="514350" indent="-514350" algn="just" eaLnBrk="1" fontAlgn="auto" hangingPunct="1">
              <a:spcBef>
                <a:spcPts val="600"/>
              </a:spcBef>
              <a:spcAft>
                <a:spcPts val="1200"/>
              </a:spcAft>
              <a:buFont typeface="+mj-lt"/>
              <a:buAutoNum type="arabicPeriod"/>
              <a:defRPr/>
            </a:pPr>
            <a:r>
              <a:rPr lang="en-US" sz="2800" dirty="0" smtClean="0"/>
              <a:t>The </a:t>
            </a:r>
            <a:r>
              <a:rPr lang="en-US" sz="2800" dirty="0"/>
              <a:t>powers and procedures referred to in this article shall be subject to Articles 14 and 15.</a:t>
            </a:r>
            <a:endParaRPr lang="en-GB" sz="28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41</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457200" y="1312864"/>
            <a:ext cx="8229600" cy="5119686"/>
          </a:xfrm>
        </p:spPr>
        <p:txBody>
          <a:bodyPr>
            <a:normAutofit fontScale="92500"/>
          </a:bodyPr>
          <a:lstStyle/>
          <a:p>
            <a:pPr marL="514350" indent="-514350" algn="just" eaLnBrk="1" hangingPunct="1">
              <a:spcBef>
                <a:spcPts val="600"/>
              </a:spcBef>
              <a:spcAft>
                <a:spcPts val="1200"/>
              </a:spcAft>
              <a:buFont typeface="+mj-lt"/>
              <a:buAutoNum type="arabicPeriod" startAt="3"/>
            </a:pPr>
            <a:r>
              <a:rPr lang="en-GB" sz="2600" dirty="0" smtClean="0"/>
              <a:t>For the purpose of this article, the term “subscriber information” means any information contained in the form of computer data or any other form that is held by a service provider, relating to subscribers of its services other than traffic or content data and by which can be established:</a:t>
            </a:r>
          </a:p>
          <a:p>
            <a:pPr marL="857250" lvl="1" indent="-457200" algn="just" eaLnBrk="1" hangingPunct="1">
              <a:spcBef>
                <a:spcPts val="600"/>
              </a:spcBef>
              <a:spcAft>
                <a:spcPts val="1200"/>
              </a:spcAft>
              <a:buFont typeface="+mj-lt"/>
              <a:buAutoNum type="alphaLcParenR"/>
            </a:pPr>
            <a:r>
              <a:rPr lang="en-GB" sz="2200" dirty="0" smtClean="0"/>
              <a:t>the type of communication service used, the technical provisions taken thereto and the period of service;</a:t>
            </a:r>
          </a:p>
          <a:p>
            <a:pPr marL="857250" lvl="1" indent="-457200" algn="just" eaLnBrk="1" hangingPunct="1">
              <a:spcBef>
                <a:spcPts val="600"/>
              </a:spcBef>
              <a:spcAft>
                <a:spcPts val="1200"/>
              </a:spcAft>
              <a:buFont typeface="+mj-lt"/>
              <a:buAutoNum type="alphaLcParenR"/>
            </a:pPr>
            <a:r>
              <a:rPr lang="en-GB" sz="2200" dirty="0" smtClean="0"/>
              <a:t>the subscriber’s identity, postal or geographic address, telephone and other access number, billing and payment information, available on the basis of the service agreement or arrangement;</a:t>
            </a:r>
          </a:p>
          <a:p>
            <a:pPr marL="857250" lvl="1" indent="-457200" algn="just" eaLnBrk="1" hangingPunct="1">
              <a:spcBef>
                <a:spcPts val="600"/>
              </a:spcBef>
              <a:spcAft>
                <a:spcPts val="1200"/>
              </a:spcAft>
              <a:buFont typeface="+mj-lt"/>
              <a:buAutoNum type="alphaLcParenR"/>
            </a:pPr>
            <a:r>
              <a:rPr lang="en-GB" sz="2200" dirty="0" smtClean="0"/>
              <a:t>any other information on the site of the installation of communication equipment, available on the basis of the service agreement or arrangement.</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42</a:t>
            </a:fld>
            <a:endParaRPr lang="en-US" dirty="0"/>
          </a:p>
        </p:txBody>
      </p:sp>
    </p:spTree>
    <p:extLst>
      <p:ext uri="{BB962C8B-B14F-4D97-AF65-F5344CB8AC3E}">
        <p14:creationId xmlns:p14="http://schemas.microsoft.com/office/powerpoint/2010/main" val="35719473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a:t>
            </a:r>
            <a:r>
              <a:rPr lang="en-GB" sz="3600" b="1" dirty="0">
                <a:solidFill>
                  <a:srgbClr val="FF0000"/>
                </a:solidFill>
              </a:rPr>
              <a:t>competent authorities to </a:t>
            </a:r>
            <a:r>
              <a:rPr lang="en-GB" sz="3600" b="1" dirty="0" smtClean="0">
                <a:solidFill>
                  <a:srgbClr val="FF0000"/>
                </a:solidFill>
              </a:rPr>
              <a:t>order</a:t>
            </a:r>
            <a:r>
              <a:rPr lang="en-GB" sz="2800" dirty="0" smtClean="0"/>
              <a:t>:</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possession or control.</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43</a:t>
            </a:fld>
            <a:endParaRPr lang="en-US" dirty="0">
              <a:solidFill>
                <a:schemeClr val="tx1"/>
              </a:solidFill>
            </a:endParaRPr>
          </a:p>
        </p:txBody>
      </p:sp>
    </p:spTree>
    <p:extLst>
      <p:ext uri="{BB962C8B-B14F-4D97-AF65-F5344CB8AC3E}">
        <p14:creationId xmlns:p14="http://schemas.microsoft.com/office/powerpoint/2010/main" val="11126013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Competent authorities</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May be:</a:t>
            </a:r>
          </a:p>
          <a:p>
            <a:pPr lvl="1" algn="just"/>
            <a:r>
              <a:rPr lang="en-US" dirty="0" smtClean="0"/>
              <a:t>Law enforcement officer</a:t>
            </a:r>
          </a:p>
          <a:p>
            <a:pPr lvl="1" algn="just"/>
            <a:r>
              <a:rPr lang="en-US" dirty="0" smtClean="0"/>
              <a:t>Judicial officer</a:t>
            </a:r>
          </a:p>
          <a:p>
            <a:pPr lvl="1" algn="just"/>
            <a:r>
              <a:rPr lang="en-US" dirty="0" smtClean="0"/>
              <a:t>Prosecutor or judge</a:t>
            </a:r>
          </a:p>
          <a:p>
            <a:pPr lvl="1" algn="just"/>
            <a:r>
              <a:rPr lang="en-US" dirty="0"/>
              <a:t>Administrative </a:t>
            </a:r>
            <a:r>
              <a:rPr lang="en-US" dirty="0" smtClean="0"/>
              <a:t>officer</a:t>
            </a:r>
          </a:p>
          <a:p>
            <a:pPr lvl="1" algn="just"/>
            <a:endParaRPr lang="en-US" dirty="0"/>
          </a:p>
          <a:p>
            <a:pPr algn="just"/>
            <a:r>
              <a:rPr lang="en-US" dirty="0" smtClean="0"/>
              <a:t>May vary depending on type of computer data involved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44</a:t>
            </a:fld>
            <a:endParaRPr lang="en-US" dirty="0">
              <a:solidFill>
                <a:schemeClr val="tx1"/>
              </a:solidFill>
            </a:endParaRPr>
          </a:p>
        </p:txBody>
      </p:sp>
    </p:spTree>
    <p:extLst>
      <p:ext uri="{BB962C8B-B14F-4D97-AF65-F5344CB8AC3E}">
        <p14:creationId xmlns:p14="http://schemas.microsoft.com/office/powerpoint/2010/main" val="1895678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3200" b="1" dirty="0" smtClean="0">
                <a:solidFill>
                  <a:srgbClr val="FF0000"/>
                </a:solidFill>
              </a:rPr>
              <a:t>a </a:t>
            </a:r>
            <a:r>
              <a:rPr lang="en-GB" sz="3200" b="1" dirty="0">
                <a:solidFill>
                  <a:srgbClr val="FF0000"/>
                </a:solidFill>
              </a:rPr>
              <a:t>person in its territory</a:t>
            </a:r>
            <a:r>
              <a:rPr lang="en-GB" sz="3200" dirty="0"/>
              <a:t> </a:t>
            </a:r>
            <a:r>
              <a:rPr lang="en-GB" sz="2400" dirty="0"/>
              <a:t>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possession or control.</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45</a:t>
            </a:fld>
            <a:endParaRPr lang="en-US" dirty="0">
              <a:solidFill>
                <a:schemeClr val="tx1"/>
              </a:solidFill>
            </a:endParaRPr>
          </a:p>
        </p:txBody>
      </p:sp>
    </p:spTree>
    <p:extLst>
      <p:ext uri="{BB962C8B-B14F-4D97-AF65-F5344CB8AC3E}">
        <p14:creationId xmlns:p14="http://schemas.microsoft.com/office/powerpoint/2010/main" val="36243572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Person in its territory</a:t>
            </a:r>
            <a:endParaRPr lang="en-US" sz="3600" b="1" dirty="0"/>
          </a:p>
        </p:txBody>
      </p:sp>
      <p:sp>
        <p:nvSpPr>
          <p:cNvPr id="3" name="Content Placeholder 2"/>
          <p:cNvSpPr>
            <a:spLocks noGrp="1"/>
          </p:cNvSpPr>
          <p:nvPr>
            <p:ph idx="1"/>
          </p:nvPr>
        </p:nvSpPr>
        <p:spPr>
          <a:xfrm>
            <a:off x="589280" y="1661478"/>
            <a:ext cx="8051800" cy="4525963"/>
          </a:xfrm>
        </p:spPr>
        <p:txBody>
          <a:bodyPr/>
          <a:lstStyle/>
          <a:p>
            <a:pPr algn="just">
              <a:spcBef>
                <a:spcPts val="600"/>
              </a:spcBef>
              <a:spcAft>
                <a:spcPts val="1200"/>
              </a:spcAft>
            </a:pPr>
            <a:r>
              <a:rPr lang="en-US" dirty="0" smtClean="0"/>
              <a:t>Person must be physically present in territory</a:t>
            </a:r>
          </a:p>
          <a:p>
            <a:pPr algn="just">
              <a:spcBef>
                <a:spcPts val="600"/>
              </a:spcBef>
              <a:spcAft>
                <a:spcPts val="1200"/>
              </a:spcAft>
            </a:pPr>
            <a:endParaRPr lang="en-US" dirty="0"/>
          </a:p>
          <a:p>
            <a:pPr algn="just">
              <a:spcBef>
                <a:spcPts val="600"/>
              </a:spcBef>
              <a:spcAft>
                <a:spcPts val="1200"/>
              </a:spcAft>
            </a:pPr>
            <a:r>
              <a:rPr lang="en-US" dirty="0" smtClean="0"/>
              <a:t>Data does not need to physically be present in territory</a:t>
            </a:r>
          </a:p>
          <a:p>
            <a:pPr algn="just">
              <a:spcBef>
                <a:spcPts val="600"/>
              </a:spcBef>
              <a:spcAft>
                <a:spcPts val="1200"/>
              </a:spcAft>
            </a:pPr>
            <a:endParaRPr lang="en-US" dirty="0"/>
          </a:p>
          <a:p>
            <a:pPr algn="just">
              <a:spcBef>
                <a:spcPts val="600"/>
              </a:spcBef>
              <a:spcAft>
                <a:spcPts val="1200"/>
              </a:spcAft>
            </a:pPr>
            <a:r>
              <a:rPr lang="en-US" dirty="0" smtClean="0"/>
              <a:t>Person includes natural &amp; legal persons including service providers</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46</a:t>
            </a:fld>
            <a:endParaRPr lang="en-US" dirty="0">
              <a:solidFill>
                <a:schemeClr val="tx1"/>
              </a:solidFill>
            </a:endParaRPr>
          </a:p>
        </p:txBody>
      </p:sp>
    </p:spTree>
    <p:extLst>
      <p:ext uri="{BB962C8B-B14F-4D97-AF65-F5344CB8AC3E}">
        <p14:creationId xmlns:p14="http://schemas.microsoft.com/office/powerpoint/2010/main" val="827147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a:t>
            </a:r>
            <a:r>
              <a:rPr lang="en-GB" sz="3200" b="1" dirty="0">
                <a:solidFill>
                  <a:srgbClr val="FF0000"/>
                </a:solidFill>
              </a:rPr>
              <a:t>submit specified computer data</a:t>
            </a:r>
            <a:r>
              <a:rPr lang="en-GB" sz="3200" dirty="0"/>
              <a:t> </a:t>
            </a:r>
            <a:r>
              <a:rPr lang="en-GB" sz="2400" dirty="0"/>
              <a:t>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possession or control.</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47</a:t>
            </a:fld>
            <a:endParaRPr lang="en-US" dirty="0">
              <a:solidFill>
                <a:schemeClr val="tx1"/>
              </a:solidFill>
            </a:endParaRPr>
          </a:p>
        </p:txBody>
      </p:sp>
    </p:spTree>
    <p:extLst>
      <p:ext uri="{BB962C8B-B14F-4D97-AF65-F5344CB8AC3E}">
        <p14:creationId xmlns:p14="http://schemas.microsoft.com/office/powerpoint/2010/main" val="5991019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Specified computer data</a:t>
            </a:r>
            <a:endParaRPr lang="en-US" sz="3600" b="1" dirty="0"/>
          </a:p>
        </p:txBody>
      </p:sp>
      <p:sp>
        <p:nvSpPr>
          <p:cNvPr id="3" name="Content Placeholder 2"/>
          <p:cNvSpPr>
            <a:spLocks noGrp="1"/>
          </p:cNvSpPr>
          <p:nvPr>
            <p:ph idx="1"/>
          </p:nvPr>
        </p:nvSpPr>
        <p:spPr>
          <a:xfrm>
            <a:off x="635000" y="1661478"/>
            <a:ext cx="7945120" cy="4618672"/>
          </a:xfrm>
        </p:spPr>
        <p:txBody>
          <a:bodyPr/>
          <a:lstStyle/>
          <a:p>
            <a:pPr algn="just">
              <a:spcBef>
                <a:spcPts val="600"/>
              </a:spcBef>
              <a:spcAft>
                <a:spcPts val="1200"/>
              </a:spcAft>
            </a:pPr>
            <a:r>
              <a:rPr lang="en-US" sz="2800" dirty="0" smtClean="0"/>
              <a:t>Power may be exercised in </a:t>
            </a:r>
            <a:r>
              <a:rPr lang="en-US" sz="2800" i="1" dirty="0" smtClean="0"/>
              <a:t>individual cases</a:t>
            </a:r>
            <a:r>
              <a:rPr lang="en-US" sz="2800" dirty="0" smtClean="0"/>
              <a:t> concerning </a:t>
            </a:r>
            <a:r>
              <a:rPr lang="en-US" sz="2800" i="1" dirty="0" smtClean="0"/>
              <a:t>specific persons </a:t>
            </a:r>
            <a:endParaRPr lang="en-US" sz="2800" dirty="0" smtClean="0"/>
          </a:p>
          <a:p>
            <a:pPr algn="just">
              <a:spcBef>
                <a:spcPts val="600"/>
              </a:spcBef>
              <a:spcAft>
                <a:spcPts val="1200"/>
              </a:spcAft>
            </a:pPr>
            <a:r>
              <a:rPr lang="en-US" sz="2800" dirty="0" smtClean="0"/>
              <a:t>Does not authorize issuance of orders requiring indiscriminate [ANY] data</a:t>
            </a:r>
          </a:p>
          <a:p>
            <a:pPr lvl="1" algn="just">
              <a:spcBef>
                <a:spcPts val="600"/>
              </a:spcBef>
              <a:spcAft>
                <a:spcPts val="1200"/>
              </a:spcAft>
            </a:pPr>
            <a:r>
              <a:rPr lang="en-US" sz="2400" dirty="0" smtClean="0"/>
              <a:t>Allowed: production of email address associated with a particular name</a:t>
            </a:r>
          </a:p>
          <a:p>
            <a:pPr lvl="1" algn="just">
              <a:spcBef>
                <a:spcPts val="600"/>
              </a:spcBef>
              <a:spcAft>
                <a:spcPts val="1200"/>
              </a:spcAft>
            </a:pPr>
            <a:r>
              <a:rPr lang="en-US" sz="2400" dirty="0" smtClean="0"/>
              <a:t>Not allowed: production of ALL email communications during last three years associated with a particular name</a:t>
            </a:r>
            <a:endParaRPr lang="en-US" sz="2800" dirty="0" smtClean="0"/>
          </a:p>
          <a:p>
            <a:pPr algn="just">
              <a:spcBef>
                <a:spcPts val="600"/>
              </a:spcBef>
              <a:spcAft>
                <a:spcPts val="1200"/>
              </a:spcAft>
            </a:pPr>
            <a:r>
              <a:rPr lang="en-US" sz="2800" dirty="0" smtClean="0"/>
              <a:t>Less intrusive than search &amp; seizure</a:t>
            </a:r>
          </a:p>
        </p:txBody>
      </p:sp>
      <p:sp>
        <p:nvSpPr>
          <p:cNvPr id="4" name="Slide Number Placeholder 3"/>
          <p:cNvSpPr>
            <a:spLocks noGrp="1"/>
          </p:cNvSpPr>
          <p:nvPr>
            <p:ph type="sldNum" sz="quarter" idx="12"/>
          </p:nvPr>
        </p:nvSpPr>
        <p:spPr>
          <a:xfrm>
            <a:off x="6568190" y="6356350"/>
            <a:ext cx="2133600" cy="365125"/>
          </a:xfrm>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48</a:t>
            </a:fld>
            <a:endParaRPr lang="en-US" dirty="0">
              <a:solidFill>
                <a:schemeClr val="tx1"/>
              </a:solidFill>
            </a:endParaRPr>
          </a:p>
        </p:txBody>
      </p:sp>
    </p:spTree>
    <p:extLst>
      <p:ext uri="{BB962C8B-B14F-4D97-AF65-F5344CB8AC3E}">
        <p14:creationId xmlns:p14="http://schemas.microsoft.com/office/powerpoint/2010/main" val="170625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lnSpcReduction="10000"/>
          </a:bodyPr>
          <a:lstStyle/>
          <a:p>
            <a:pPr marL="514350" indent="-514350" algn="just" eaLnBrk="1" fontAlgn="auto" hangingPunct="1">
              <a:spcBef>
                <a:spcPts val="600"/>
              </a:spcBef>
              <a:spcAft>
                <a:spcPts val="1200"/>
              </a:spcAft>
              <a:buFont typeface="+mj-lt"/>
              <a:buAutoNum type="arabicPeriod"/>
              <a:defRPr/>
            </a:pPr>
            <a:r>
              <a:rPr lang="en-GB" dirty="0" smtClean="0"/>
              <a:t>Each </a:t>
            </a:r>
            <a:r>
              <a:rPr lang="en-GB" dirty="0"/>
              <a:t>Party shall adopt such legislative and other measures as may be necessary to empower its competent authorities to </a:t>
            </a:r>
            <a:r>
              <a:rPr lang="en-GB" dirty="0" smtClean="0"/>
              <a:t>order:</a:t>
            </a:r>
          </a:p>
          <a:p>
            <a:pPr marL="914400" lvl="1" indent="-514350" algn="just" eaLnBrk="1" fontAlgn="auto" hangingPunct="1">
              <a:spcBef>
                <a:spcPts val="600"/>
              </a:spcBef>
              <a:spcAft>
                <a:spcPts val="1200"/>
              </a:spcAft>
              <a:buFont typeface="+mj-lt"/>
              <a:buAutoNum type="alphaLcParenR"/>
              <a:defRPr/>
            </a:pPr>
            <a:r>
              <a:rPr lang="en-GB" dirty="0" smtClean="0"/>
              <a:t>a </a:t>
            </a:r>
            <a:r>
              <a:rPr lang="en-GB" dirty="0"/>
              <a:t>person in its territory to submit specified computer data in that person’s </a:t>
            </a:r>
            <a:r>
              <a:rPr lang="en-GB" sz="3600" b="1" dirty="0">
                <a:solidFill>
                  <a:srgbClr val="FF0000"/>
                </a:solidFill>
              </a:rPr>
              <a:t>possession or control</a:t>
            </a:r>
            <a:r>
              <a:rPr lang="en-GB" dirty="0"/>
              <a:t>, which is stored in a computer system or a computer-data storage medium; </a:t>
            </a:r>
            <a:r>
              <a:rPr lang="en-GB" dirty="0" smtClean="0"/>
              <a:t>and</a:t>
            </a:r>
          </a:p>
          <a:p>
            <a:pPr marL="914400" lvl="1" indent="-514350" algn="just" eaLnBrk="1" fontAlgn="auto" hangingPunct="1">
              <a:spcBef>
                <a:spcPts val="600"/>
              </a:spcBef>
              <a:spcAft>
                <a:spcPts val="1200"/>
              </a:spcAft>
              <a:buFont typeface="+mj-lt"/>
              <a:buAutoNum type="alphaLcParenR"/>
              <a:defRPr/>
            </a:pPr>
            <a:r>
              <a:rPr lang="en-GB" dirty="0" smtClean="0"/>
              <a:t>a </a:t>
            </a:r>
            <a:r>
              <a:rPr lang="en-GB" dirty="0"/>
              <a:t>service provider offering its services in the territory of the Party to submit subscriber information relating to such services in that service provider’s possession or control.</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49</a:t>
            </a:fld>
            <a:endParaRPr lang="en-US" dirty="0">
              <a:solidFill>
                <a:schemeClr val="tx1"/>
              </a:solidFill>
            </a:endParaRPr>
          </a:p>
        </p:txBody>
      </p:sp>
    </p:spTree>
    <p:extLst>
      <p:ext uri="{BB962C8B-B14F-4D97-AF65-F5344CB8AC3E}">
        <p14:creationId xmlns:p14="http://schemas.microsoft.com/office/powerpoint/2010/main" val="1741098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smtClean="0"/>
              <a:t>Part One</a:t>
            </a:r>
            <a:br>
              <a:rPr lang="en-GB" sz="3600" b="1" dirty="0" smtClean="0"/>
            </a:br>
            <a:r>
              <a:rPr lang="en-GB" sz="3600" b="1" dirty="0" smtClean="0"/>
              <a:t>Procedural provisions of the Budapest Convention</a:t>
            </a:r>
            <a:r>
              <a:rPr lang="en-GB" sz="4500" dirty="0" smtClean="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Possession or control</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Physical </a:t>
            </a:r>
            <a:r>
              <a:rPr lang="en-US" dirty="0"/>
              <a:t>possession of data </a:t>
            </a:r>
            <a:r>
              <a:rPr lang="en-US" dirty="0" smtClean="0"/>
              <a:t>concerned; OR</a:t>
            </a:r>
            <a:endParaRPr lang="en-US" dirty="0"/>
          </a:p>
          <a:p>
            <a:pPr algn="just"/>
            <a:endParaRPr lang="en-US" dirty="0" smtClean="0"/>
          </a:p>
          <a:p>
            <a:pPr algn="just"/>
            <a:r>
              <a:rPr lang="en-US" dirty="0" smtClean="0"/>
              <a:t>Free </a:t>
            </a:r>
            <a:r>
              <a:rPr lang="en-US" dirty="0"/>
              <a:t>control </a:t>
            </a:r>
            <a:r>
              <a:rPr lang="en-US" dirty="0" smtClean="0"/>
              <a:t>over production of data </a:t>
            </a:r>
            <a:r>
              <a:rPr lang="en-US" dirty="0"/>
              <a:t>concerned  (“constructive possession</a:t>
            </a:r>
            <a:r>
              <a:rPr lang="en-US" dirty="0" smtClean="0"/>
              <a:t>”) whether or not within territory</a:t>
            </a:r>
            <a:endParaRPr lang="en-US" dirty="0"/>
          </a:p>
          <a:p>
            <a:pPr algn="just"/>
            <a:endParaRPr lang="en-US" dirty="0" smtClean="0"/>
          </a:p>
          <a:p>
            <a:pPr algn="just"/>
            <a:r>
              <a:rPr lang="en-US" dirty="0" smtClean="0"/>
              <a:t>Does not include technical </a:t>
            </a:r>
            <a:r>
              <a:rPr lang="en-US" dirty="0"/>
              <a:t>ability to access remotely stored data not within legitimate control</a:t>
            </a:r>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50</a:t>
            </a:fld>
            <a:endParaRPr lang="en-US" dirty="0">
              <a:solidFill>
                <a:schemeClr val="tx1"/>
              </a:solidFill>
            </a:endParaRPr>
          </a:p>
        </p:txBody>
      </p:sp>
    </p:spTree>
    <p:extLst>
      <p:ext uri="{BB962C8B-B14F-4D97-AF65-F5344CB8AC3E}">
        <p14:creationId xmlns:p14="http://schemas.microsoft.com/office/powerpoint/2010/main" val="55024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a:t>
            </a:r>
            <a:r>
              <a:rPr lang="en-GB" sz="3200" b="1" dirty="0">
                <a:solidFill>
                  <a:srgbClr val="FF0000"/>
                </a:solidFill>
              </a:rPr>
              <a:t>stored in a computer system or a computer-data storage medium</a:t>
            </a:r>
            <a:r>
              <a:rPr lang="en-GB" sz="2400" dirty="0"/>
              <a:t>;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possession or control.</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51</a:t>
            </a:fld>
            <a:endParaRPr lang="en-US" dirty="0">
              <a:solidFill>
                <a:schemeClr val="tx1"/>
              </a:solidFill>
            </a:endParaRPr>
          </a:p>
        </p:txBody>
      </p:sp>
    </p:spTree>
    <p:extLst>
      <p:ext uri="{BB962C8B-B14F-4D97-AF65-F5344CB8AC3E}">
        <p14:creationId xmlns:p14="http://schemas.microsoft.com/office/powerpoint/2010/main" val="40744000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Stored in computer system</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Production only of stored (existing) data, either in:</a:t>
            </a:r>
          </a:p>
          <a:p>
            <a:pPr lvl="1" algn="just"/>
            <a:r>
              <a:rPr lang="en-US" dirty="0" smtClean="0"/>
              <a:t>Computer system</a:t>
            </a:r>
          </a:p>
          <a:p>
            <a:pPr lvl="1" algn="just"/>
            <a:r>
              <a:rPr lang="en-US" dirty="0" smtClean="0"/>
              <a:t>Computer-data storage medium</a:t>
            </a:r>
          </a:p>
          <a:p>
            <a:pPr lvl="1" algn="just"/>
            <a:endParaRPr lang="en-US" dirty="0"/>
          </a:p>
          <a:p>
            <a:pPr algn="just"/>
            <a:r>
              <a:rPr lang="en-US" dirty="0" smtClean="0"/>
              <a:t>Does not impose obligation to retain data</a:t>
            </a:r>
          </a:p>
          <a:p>
            <a:pPr algn="just"/>
            <a:endParaRPr lang="en-US" dirty="0"/>
          </a:p>
          <a:p>
            <a:pPr algn="just"/>
            <a:r>
              <a:rPr lang="en-US" dirty="0" smtClean="0"/>
              <a:t>However retention necessary for power to be effective</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52</a:t>
            </a:fld>
            <a:endParaRPr lang="en-US" dirty="0">
              <a:solidFill>
                <a:schemeClr val="tx1"/>
              </a:solidFill>
            </a:endParaRPr>
          </a:p>
        </p:txBody>
      </p:sp>
    </p:spTree>
    <p:extLst>
      <p:ext uri="{BB962C8B-B14F-4D97-AF65-F5344CB8AC3E}">
        <p14:creationId xmlns:p14="http://schemas.microsoft.com/office/powerpoint/2010/main" val="2762758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3200" b="1" dirty="0">
                <a:solidFill>
                  <a:srgbClr val="FF0000"/>
                </a:solidFill>
              </a:rPr>
              <a:t>service provider</a:t>
            </a:r>
            <a:r>
              <a:rPr lang="en-GB" sz="3200" dirty="0"/>
              <a:t> </a:t>
            </a:r>
            <a:r>
              <a:rPr lang="en-GB" sz="2400" dirty="0"/>
              <a:t>offering its services in the territory of the Party to submit subscriber information relating to such services in that service provider’s possession or control.</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53</a:t>
            </a:fld>
            <a:endParaRPr lang="en-US" dirty="0">
              <a:solidFill>
                <a:schemeClr val="tx1"/>
              </a:solidFill>
            </a:endParaRPr>
          </a:p>
        </p:txBody>
      </p:sp>
    </p:spTree>
    <p:extLst>
      <p:ext uri="{BB962C8B-B14F-4D97-AF65-F5344CB8AC3E}">
        <p14:creationId xmlns:p14="http://schemas.microsoft.com/office/powerpoint/2010/main" val="38680994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Service Provider</a:t>
            </a:r>
            <a:endParaRPr lang="en-US" sz="3600" b="1" dirty="0"/>
          </a:p>
        </p:txBody>
      </p:sp>
      <p:sp>
        <p:nvSpPr>
          <p:cNvPr id="3" name="Content Placeholder 2"/>
          <p:cNvSpPr>
            <a:spLocks noGrp="1"/>
          </p:cNvSpPr>
          <p:nvPr>
            <p:ph idx="1"/>
          </p:nvPr>
        </p:nvSpPr>
        <p:spPr>
          <a:xfrm>
            <a:off x="635000" y="1697038"/>
            <a:ext cx="8229600" cy="4525963"/>
          </a:xfrm>
        </p:spPr>
        <p:txBody>
          <a:bodyPr/>
          <a:lstStyle/>
          <a:p>
            <a:pPr algn="just">
              <a:spcBef>
                <a:spcPts val="600"/>
              </a:spcBef>
              <a:spcAft>
                <a:spcPts val="1200"/>
              </a:spcAft>
            </a:pPr>
            <a:r>
              <a:rPr lang="en-US" sz="2800" dirty="0" smtClean="0"/>
              <a:t>Includes any private or public entity that:</a:t>
            </a:r>
          </a:p>
          <a:p>
            <a:pPr lvl="1" algn="just">
              <a:spcBef>
                <a:spcPts val="600"/>
              </a:spcBef>
              <a:spcAft>
                <a:spcPts val="1200"/>
              </a:spcAft>
            </a:pPr>
            <a:r>
              <a:rPr lang="en-US" sz="2400" dirty="0" smtClean="0"/>
              <a:t>Provides ability to communicate by means of computer system; OR</a:t>
            </a:r>
          </a:p>
          <a:p>
            <a:pPr lvl="1" algn="just">
              <a:spcBef>
                <a:spcPts val="600"/>
              </a:spcBef>
              <a:spcAft>
                <a:spcPts val="1200"/>
              </a:spcAft>
            </a:pPr>
            <a:r>
              <a:rPr lang="en-US" sz="2400" dirty="0" smtClean="0"/>
              <a:t>Possesses or stores computer data on behalf of such entities </a:t>
            </a:r>
            <a:endParaRPr lang="en-US" sz="2400" dirty="0"/>
          </a:p>
          <a:p>
            <a:pPr algn="just">
              <a:spcBef>
                <a:spcPts val="600"/>
              </a:spcBef>
              <a:spcAft>
                <a:spcPts val="1200"/>
              </a:spcAft>
            </a:pPr>
            <a:r>
              <a:rPr lang="en-US" sz="2800" dirty="0" smtClean="0"/>
              <a:t>May offer services:</a:t>
            </a:r>
          </a:p>
          <a:p>
            <a:pPr lvl="1" algn="just">
              <a:spcBef>
                <a:spcPts val="600"/>
              </a:spcBef>
              <a:spcAft>
                <a:spcPts val="1200"/>
              </a:spcAft>
            </a:pPr>
            <a:r>
              <a:rPr lang="en-US" sz="2400" dirty="0" smtClean="0"/>
              <a:t>To closed group or to public </a:t>
            </a:r>
          </a:p>
          <a:p>
            <a:pPr lvl="1" algn="just">
              <a:spcBef>
                <a:spcPts val="600"/>
              </a:spcBef>
              <a:spcAft>
                <a:spcPts val="1200"/>
              </a:spcAft>
            </a:pPr>
            <a:r>
              <a:rPr lang="en-US" sz="2400" dirty="0" smtClean="0"/>
              <a:t>Free of charge or for fee</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54</a:t>
            </a:fld>
            <a:endParaRPr lang="en-US" dirty="0">
              <a:solidFill>
                <a:schemeClr val="tx1"/>
              </a:solidFill>
            </a:endParaRPr>
          </a:p>
        </p:txBody>
      </p:sp>
    </p:spTree>
    <p:extLst>
      <p:ext uri="{BB962C8B-B14F-4D97-AF65-F5344CB8AC3E}">
        <p14:creationId xmlns:p14="http://schemas.microsoft.com/office/powerpoint/2010/main" val="3234800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a:t>
            </a:r>
            <a:r>
              <a:rPr lang="en-GB" sz="3200" b="1" dirty="0">
                <a:solidFill>
                  <a:srgbClr val="FF0000"/>
                </a:solidFill>
              </a:rPr>
              <a:t>offering its services in the territory of the Party</a:t>
            </a:r>
            <a:r>
              <a:rPr lang="en-GB" sz="2400" dirty="0"/>
              <a:t> to submit subscriber information relating to such services in that service provider’s possession or control.</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55</a:t>
            </a:fld>
            <a:endParaRPr lang="en-US" dirty="0">
              <a:solidFill>
                <a:schemeClr val="tx1"/>
              </a:solidFill>
            </a:endParaRPr>
          </a:p>
        </p:txBody>
      </p:sp>
    </p:spTree>
    <p:extLst>
      <p:ext uri="{BB962C8B-B14F-4D97-AF65-F5344CB8AC3E}">
        <p14:creationId xmlns:p14="http://schemas.microsoft.com/office/powerpoint/2010/main" val="25641972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Offering services in territory</a:t>
            </a:r>
            <a:endParaRPr lang="en-US" sz="3600" b="1" dirty="0"/>
          </a:p>
        </p:txBody>
      </p:sp>
      <p:sp>
        <p:nvSpPr>
          <p:cNvPr id="3" name="Content Placeholder 2"/>
          <p:cNvSpPr>
            <a:spLocks noGrp="1"/>
          </p:cNvSpPr>
          <p:nvPr>
            <p:ph idx="1"/>
          </p:nvPr>
        </p:nvSpPr>
        <p:spPr>
          <a:xfrm>
            <a:off x="482600" y="1417638"/>
            <a:ext cx="8229600" cy="4525963"/>
          </a:xfrm>
        </p:spPr>
        <p:txBody>
          <a:bodyPr/>
          <a:lstStyle/>
          <a:p>
            <a:pPr algn="just">
              <a:spcBef>
                <a:spcPts val="600"/>
              </a:spcBef>
              <a:spcAft>
                <a:spcPts val="1200"/>
              </a:spcAft>
            </a:pPr>
            <a:r>
              <a:rPr lang="en-US" sz="2800" dirty="0" smtClean="0"/>
              <a:t>Service provider enables persons to subscribe to its services in territory (e.g. does not block services); and</a:t>
            </a:r>
          </a:p>
          <a:p>
            <a:pPr algn="just">
              <a:spcBef>
                <a:spcPts val="600"/>
              </a:spcBef>
              <a:spcAft>
                <a:spcPts val="1200"/>
              </a:spcAft>
            </a:pPr>
            <a:r>
              <a:rPr lang="en-US" sz="2800" dirty="0" smtClean="0"/>
              <a:t>Service provider has established real and  substantial connection to the Party - e.g.:</a:t>
            </a:r>
          </a:p>
          <a:p>
            <a:pPr lvl="1" algn="just">
              <a:spcBef>
                <a:spcPts val="600"/>
              </a:spcBef>
              <a:spcAft>
                <a:spcPts val="600"/>
              </a:spcAft>
            </a:pPr>
            <a:r>
              <a:rPr lang="en-US" sz="2400" dirty="0" smtClean="0"/>
              <a:t>Local advertising and local language advertising</a:t>
            </a:r>
          </a:p>
          <a:p>
            <a:pPr lvl="1" algn="just">
              <a:spcBef>
                <a:spcPts val="600"/>
              </a:spcBef>
              <a:spcAft>
                <a:spcPts val="600"/>
              </a:spcAft>
            </a:pPr>
            <a:r>
              <a:rPr lang="en-US" sz="2400" dirty="0" smtClean="0"/>
              <a:t>Using local subscriber information or associated traffic data in course of its activities</a:t>
            </a:r>
          </a:p>
          <a:p>
            <a:pPr lvl="1" algn="just">
              <a:spcBef>
                <a:spcPts val="600"/>
              </a:spcBef>
              <a:spcAft>
                <a:spcPts val="600"/>
              </a:spcAft>
            </a:pPr>
            <a:r>
              <a:rPr lang="en-US" sz="2400" dirty="0" smtClean="0"/>
              <a:t>Interacts with local subscribers</a:t>
            </a:r>
          </a:p>
          <a:p>
            <a:pPr lvl="1" algn="just">
              <a:spcBef>
                <a:spcPts val="600"/>
              </a:spcBef>
              <a:spcAft>
                <a:spcPts val="600"/>
              </a:spcAft>
            </a:pPr>
            <a:r>
              <a:rPr lang="en-US" sz="2400" dirty="0" smtClean="0"/>
              <a:t>Is otherwise considered established locally</a:t>
            </a:r>
          </a:p>
          <a:p>
            <a:pPr lvl="1" algn="just">
              <a:spcBef>
                <a:spcPts val="600"/>
              </a:spcBef>
              <a:spcAft>
                <a:spcPts val="1200"/>
              </a:spcAft>
            </a:pPr>
            <a:endParaRPr lang="en-US" sz="2400" dirty="0" smtClean="0"/>
          </a:p>
          <a:p>
            <a:pPr algn="just">
              <a:spcBef>
                <a:spcPts val="600"/>
              </a:spcBef>
              <a:spcAft>
                <a:spcPts val="1200"/>
              </a:spcAft>
            </a:pPr>
            <a:endParaRPr lang="en-US" sz="28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56</a:t>
            </a:fld>
            <a:endParaRPr lang="en-US" dirty="0">
              <a:solidFill>
                <a:schemeClr val="tx1"/>
              </a:solidFill>
            </a:endParaRPr>
          </a:p>
        </p:txBody>
      </p:sp>
    </p:spTree>
    <p:extLst>
      <p:ext uri="{BB962C8B-B14F-4D97-AF65-F5344CB8AC3E}">
        <p14:creationId xmlns:p14="http://schemas.microsoft.com/office/powerpoint/2010/main" val="682239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a:t>
            </a:r>
            <a:r>
              <a:rPr lang="en-GB" sz="3200" b="1" dirty="0">
                <a:solidFill>
                  <a:srgbClr val="FF0000"/>
                </a:solidFill>
              </a:rPr>
              <a:t>submit subscriber information </a:t>
            </a:r>
            <a:r>
              <a:rPr lang="en-GB" sz="2400" dirty="0"/>
              <a:t>relating to such services in that service provider’s possession or control.</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57</a:t>
            </a:fld>
            <a:endParaRPr lang="en-US" dirty="0">
              <a:solidFill>
                <a:schemeClr val="tx1"/>
              </a:solidFill>
            </a:endParaRPr>
          </a:p>
        </p:txBody>
      </p:sp>
    </p:spTree>
    <p:extLst>
      <p:ext uri="{BB962C8B-B14F-4D97-AF65-F5344CB8AC3E}">
        <p14:creationId xmlns:p14="http://schemas.microsoft.com/office/powerpoint/2010/main" val="163481509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Subscriber information</a:t>
            </a:r>
            <a:endParaRPr lang="en-US" sz="3600" b="1" dirty="0"/>
          </a:p>
        </p:txBody>
      </p:sp>
      <p:sp>
        <p:nvSpPr>
          <p:cNvPr id="3" name="Content Placeholder 2"/>
          <p:cNvSpPr>
            <a:spLocks noGrp="1"/>
          </p:cNvSpPr>
          <p:nvPr>
            <p:ph idx="1"/>
          </p:nvPr>
        </p:nvSpPr>
        <p:spPr>
          <a:xfrm>
            <a:off x="635000" y="1417638"/>
            <a:ext cx="8229600" cy="4525963"/>
          </a:xfrm>
        </p:spPr>
        <p:txBody>
          <a:bodyPr/>
          <a:lstStyle/>
          <a:p>
            <a:pPr algn="just"/>
            <a:r>
              <a:rPr lang="en-US" dirty="0" smtClean="0"/>
              <a:t>Information:</a:t>
            </a:r>
          </a:p>
          <a:p>
            <a:pPr lvl="1" algn="just"/>
            <a:r>
              <a:rPr lang="en-US" sz="3200" dirty="0" smtClean="0"/>
              <a:t>In form of computer data;</a:t>
            </a:r>
          </a:p>
          <a:p>
            <a:pPr lvl="1" algn="just"/>
            <a:r>
              <a:rPr lang="en-US" sz="3200" dirty="0" smtClean="0"/>
              <a:t>In any other form;</a:t>
            </a:r>
          </a:p>
          <a:p>
            <a:pPr lvl="1" algn="just"/>
            <a:r>
              <a:rPr lang="en-US" sz="3200" dirty="0" smtClean="0"/>
              <a:t>Relating to subscribers of services;</a:t>
            </a:r>
          </a:p>
          <a:p>
            <a:pPr lvl="1" algn="just"/>
            <a:r>
              <a:rPr lang="en-US" sz="3200" dirty="0" smtClean="0"/>
              <a:t>Other than content data and traffic data </a:t>
            </a:r>
          </a:p>
          <a:p>
            <a:pPr algn="just"/>
            <a:r>
              <a:rPr lang="en-US" dirty="0" smtClean="0"/>
              <a:t>Most frequently required in criminal investigations </a:t>
            </a:r>
          </a:p>
          <a:p>
            <a:pPr algn="just"/>
            <a:r>
              <a:rPr lang="en-US" dirty="0" smtClean="0"/>
              <a:t>Obtained through production orders</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58</a:t>
            </a:fld>
            <a:endParaRPr lang="en-US" dirty="0">
              <a:solidFill>
                <a:schemeClr val="tx1"/>
              </a:solidFill>
            </a:endParaRPr>
          </a:p>
        </p:txBody>
      </p:sp>
    </p:spTree>
    <p:extLst>
      <p:ext uri="{BB962C8B-B14F-4D97-AF65-F5344CB8AC3E}">
        <p14:creationId xmlns:p14="http://schemas.microsoft.com/office/powerpoint/2010/main" val="839216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Subscriber information</a:t>
            </a:r>
            <a:endParaRPr lang="en-US" sz="3600" b="1" dirty="0"/>
          </a:p>
        </p:txBody>
      </p:sp>
      <p:sp>
        <p:nvSpPr>
          <p:cNvPr id="3" name="Content Placeholder 2"/>
          <p:cNvSpPr>
            <a:spLocks noGrp="1"/>
          </p:cNvSpPr>
          <p:nvPr>
            <p:ph idx="1"/>
          </p:nvPr>
        </p:nvSpPr>
        <p:spPr>
          <a:xfrm>
            <a:off x="635000" y="1417638"/>
            <a:ext cx="8229600" cy="4525963"/>
          </a:xfrm>
        </p:spPr>
        <p:txBody>
          <a:bodyPr/>
          <a:lstStyle/>
          <a:p>
            <a:pPr algn="just"/>
            <a:r>
              <a:rPr lang="en-US" sz="2600" dirty="0" smtClean="0"/>
              <a:t>Subscriber information enables establishment of:</a:t>
            </a:r>
          </a:p>
          <a:p>
            <a:pPr lvl="1" algn="just"/>
            <a:r>
              <a:rPr lang="en-US" sz="2600" dirty="0" smtClean="0"/>
              <a:t>Type of communication service used;</a:t>
            </a:r>
          </a:p>
          <a:p>
            <a:pPr lvl="1" algn="just"/>
            <a:r>
              <a:rPr lang="en-US" sz="2600" dirty="0" smtClean="0"/>
              <a:t>Period of service;</a:t>
            </a:r>
          </a:p>
          <a:p>
            <a:pPr lvl="1" algn="just"/>
            <a:r>
              <a:rPr lang="en-US" sz="2600" dirty="0" smtClean="0"/>
              <a:t>Subscriber’s:</a:t>
            </a:r>
          </a:p>
          <a:p>
            <a:pPr lvl="2" algn="just"/>
            <a:r>
              <a:rPr lang="en-US" dirty="0" smtClean="0"/>
              <a:t>Identity</a:t>
            </a:r>
          </a:p>
          <a:p>
            <a:pPr lvl="2" algn="just"/>
            <a:r>
              <a:rPr lang="en-US" dirty="0" smtClean="0"/>
              <a:t>Postal address</a:t>
            </a:r>
          </a:p>
          <a:p>
            <a:pPr lvl="2" algn="just"/>
            <a:r>
              <a:rPr lang="en-US" dirty="0" smtClean="0"/>
              <a:t>Telephone number</a:t>
            </a:r>
          </a:p>
          <a:p>
            <a:pPr lvl="2" algn="just"/>
            <a:r>
              <a:rPr lang="en-US" dirty="0" smtClean="0"/>
              <a:t>Billing information </a:t>
            </a:r>
          </a:p>
          <a:p>
            <a:pPr lvl="2" algn="just"/>
            <a:r>
              <a:rPr lang="en-US" dirty="0" smtClean="0"/>
              <a:t>Payment information</a:t>
            </a:r>
          </a:p>
          <a:p>
            <a:pPr lvl="1" algn="just"/>
            <a:r>
              <a:rPr lang="en-US" sz="2600" dirty="0" smtClean="0"/>
              <a:t>Other information on site of communication equipment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59</a:t>
            </a:fld>
            <a:endParaRPr lang="en-US" dirty="0">
              <a:solidFill>
                <a:schemeClr val="tx1"/>
              </a:solidFill>
            </a:endParaRPr>
          </a:p>
        </p:txBody>
      </p:sp>
    </p:spTree>
    <p:extLst>
      <p:ext uri="{BB962C8B-B14F-4D97-AF65-F5344CB8AC3E}">
        <p14:creationId xmlns:p14="http://schemas.microsoft.com/office/powerpoint/2010/main" val="37315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en-GB" b="1" dirty="0" smtClean="0"/>
              <a:t>Procedural Rules</a:t>
            </a:r>
          </a:p>
        </p:txBody>
      </p:sp>
      <p:sp>
        <p:nvSpPr>
          <p:cNvPr id="197635" name="Rectangle 3"/>
          <p:cNvSpPr>
            <a:spLocks noGrp="1" noChangeArrowheads="1"/>
          </p:cNvSpPr>
          <p:nvPr>
            <p:ph type="body" idx="1"/>
          </p:nvPr>
        </p:nvSpPr>
        <p:spPr>
          <a:xfrm>
            <a:off x="515256" y="1614714"/>
            <a:ext cx="8229600" cy="4741636"/>
          </a:xfrm>
        </p:spPr>
        <p:txBody>
          <a:bodyPr rtlCol="0">
            <a:normAutofit fontScale="92500" lnSpcReduction="10000"/>
          </a:bodyPr>
          <a:lstStyle/>
          <a:p>
            <a:pPr eaLnBrk="1" fontAlgn="auto" hangingPunct="1">
              <a:lnSpc>
                <a:spcPct val="110000"/>
              </a:lnSpc>
              <a:spcBef>
                <a:spcPts val="600"/>
              </a:spcBef>
              <a:spcAft>
                <a:spcPts val="1200"/>
              </a:spcAft>
              <a:buFont typeface="Arial"/>
              <a:buNone/>
              <a:defRPr/>
            </a:pPr>
            <a:r>
              <a:rPr lang="en-GB" b="1" dirty="0" smtClean="0">
                <a:latin typeface="+mj-lt"/>
              </a:rPr>
              <a:t>Article 14 - scope of the procedural rules </a:t>
            </a:r>
          </a:p>
          <a:p>
            <a:pPr eaLnBrk="1" fontAlgn="auto" hangingPunct="1">
              <a:lnSpc>
                <a:spcPct val="110000"/>
              </a:lnSpc>
              <a:spcBef>
                <a:spcPts val="600"/>
              </a:spcBef>
              <a:spcAft>
                <a:spcPts val="1200"/>
              </a:spcAft>
              <a:defRPr/>
            </a:pPr>
            <a:r>
              <a:rPr lang="en-GB" dirty="0" smtClean="0">
                <a:latin typeface="+mj-lt"/>
              </a:rPr>
              <a:t>The rules of the Convention will be applicable</a:t>
            </a:r>
          </a:p>
          <a:p>
            <a:pPr lvl="1" eaLnBrk="1" fontAlgn="auto" hangingPunct="1">
              <a:lnSpc>
                <a:spcPct val="110000"/>
              </a:lnSpc>
              <a:spcBef>
                <a:spcPts val="600"/>
              </a:spcBef>
              <a:spcAft>
                <a:spcPts val="1200"/>
              </a:spcAft>
              <a:defRPr/>
            </a:pPr>
            <a:r>
              <a:rPr lang="en-GB" dirty="0" smtClean="0">
                <a:latin typeface="+mj-lt"/>
              </a:rPr>
              <a:t>When the crime under investigation is one of the listed crimes in the Convention</a:t>
            </a:r>
          </a:p>
          <a:p>
            <a:pPr lvl="1" eaLnBrk="1" fontAlgn="auto" hangingPunct="1">
              <a:lnSpc>
                <a:spcPct val="110000"/>
              </a:lnSpc>
              <a:spcBef>
                <a:spcPts val="600"/>
              </a:spcBef>
              <a:spcAft>
                <a:spcPts val="1200"/>
              </a:spcAft>
              <a:defRPr/>
            </a:pPr>
            <a:r>
              <a:rPr lang="en-GB" dirty="0" smtClean="0">
                <a:latin typeface="+mj-lt"/>
              </a:rPr>
              <a:t>In the investigation of any crime if it was committed by the means of a computer system</a:t>
            </a:r>
          </a:p>
          <a:p>
            <a:pPr lvl="1" eaLnBrk="1" fontAlgn="auto" hangingPunct="1">
              <a:lnSpc>
                <a:spcPct val="110000"/>
              </a:lnSpc>
              <a:spcBef>
                <a:spcPts val="600"/>
              </a:spcBef>
              <a:spcAft>
                <a:spcPts val="1200"/>
              </a:spcAft>
              <a:defRPr/>
            </a:pPr>
            <a:r>
              <a:rPr lang="en-GB" dirty="0" smtClean="0">
                <a:latin typeface="+mj-lt"/>
              </a:rPr>
              <a:t>Gathering evidence in any investigation if the evidence, in the case, is kept in any kind of  digital record</a:t>
            </a:r>
            <a:endParaRPr lang="en-GB"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a:t>
            </a:r>
            <a:r>
              <a:rPr lang="en-GB" sz="3200" b="1" dirty="0">
                <a:solidFill>
                  <a:srgbClr val="FF0000"/>
                </a:solidFill>
              </a:rPr>
              <a:t>relating to such services</a:t>
            </a:r>
            <a:r>
              <a:rPr lang="en-GB" sz="2400" b="1" dirty="0">
                <a:solidFill>
                  <a:srgbClr val="FF0000"/>
                </a:solidFill>
              </a:rPr>
              <a:t> </a:t>
            </a:r>
            <a:r>
              <a:rPr lang="en-GB" sz="2400" dirty="0"/>
              <a:t>in that service provider’s possession or control.</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60</a:t>
            </a:fld>
            <a:endParaRPr lang="en-US" dirty="0">
              <a:solidFill>
                <a:schemeClr val="tx1"/>
              </a:solidFill>
            </a:endParaRPr>
          </a:p>
        </p:txBody>
      </p:sp>
    </p:spTree>
    <p:extLst>
      <p:ext uri="{BB962C8B-B14F-4D97-AF65-F5344CB8AC3E}">
        <p14:creationId xmlns:p14="http://schemas.microsoft.com/office/powerpoint/2010/main" val="426091842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Relating to such services</a:t>
            </a:r>
            <a:endParaRPr lang="en-US" sz="3600" b="1" dirty="0"/>
          </a:p>
        </p:txBody>
      </p:sp>
      <p:sp>
        <p:nvSpPr>
          <p:cNvPr id="3" name="Content Placeholder 2"/>
          <p:cNvSpPr>
            <a:spLocks noGrp="1"/>
          </p:cNvSpPr>
          <p:nvPr>
            <p:ph idx="1"/>
          </p:nvPr>
        </p:nvSpPr>
        <p:spPr>
          <a:xfrm>
            <a:off x="635000" y="1905000"/>
            <a:ext cx="7838440" cy="4038601"/>
          </a:xfrm>
        </p:spPr>
        <p:txBody>
          <a:bodyPr/>
          <a:lstStyle/>
          <a:p>
            <a:pPr algn="just"/>
            <a:r>
              <a:rPr lang="en-US" sz="2600" dirty="0" smtClean="0"/>
              <a:t>Production order can be made to obtain subscriber information relating to services being offered in territory</a:t>
            </a:r>
          </a:p>
          <a:p>
            <a:pPr algn="just"/>
            <a:endParaRPr lang="en-US" sz="2600" dirty="0"/>
          </a:p>
          <a:p>
            <a:pPr algn="just"/>
            <a:r>
              <a:rPr lang="en-US" sz="2600" dirty="0" smtClean="0"/>
              <a:t>Does not apply to subscriber information relating to services offered solely outside the territory of the ordering party</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61</a:t>
            </a:fld>
            <a:endParaRPr lang="en-US" dirty="0">
              <a:solidFill>
                <a:schemeClr val="tx1"/>
              </a:solidFill>
            </a:endParaRPr>
          </a:p>
        </p:txBody>
      </p:sp>
    </p:spTree>
    <p:extLst>
      <p:ext uri="{BB962C8B-B14F-4D97-AF65-F5344CB8AC3E}">
        <p14:creationId xmlns:p14="http://schemas.microsoft.com/office/powerpoint/2010/main" val="2636908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en-GB" sz="2800" dirty="0" smtClean="0"/>
              <a:t>Each </a:t>
            </a:r>
            <a:r>
              <a:rPr lang="en-GB" sz="2800" dirty="0"/>
              <a:t>Party shall adopt such legislative and other measures as may be necessary to empower its competent authorities to </a:t>
            </a:r>
            <a:r>
              <a:rPr lang="en-GB" sz="2800" dirty="0" smtClean="0"/>
              <a:t>order:</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person in its territory to submit specified computer data in that person’s possession or control, which is stored in a computer system or a computer-data storage medium; </a:t>
            </a:r>
            <a:r>
              <a:rPr lang="en-GB" sz="2400" dirty="0" smtClean="0"/>
              <a:t>and</a:t>
            </a:r>
          </a:p>
          <a:p>
            <a:pPr marL="914400" lvl="1" indent="-514350" algn="just" eaLnBrk="1" fontAlgn="auto" hangingPunct="1">
              <a:spcBef>
                <a:spcPts val="600"/>
              </a:spcBef>
              <a:spcAft>
                <a:spcPts val="1200"/>
              </a:spcAft>
              <a:buFont typeface="+mj-lt"/>
              <a:buAutoNum type="alphaLcParenR"/>
              <a:defRPr/>
            </a:pPr>
            <a:r>
              <a:rPr lang="en-GB" sz="2400" dirty="0" smtClean="0"/>
              <a:t>a </a:t>
            </a:r>
            <a:r>
              <a:rPr lang="en-GB" sz="2400" dirty="0"/>
              <a:t>service provider offering its services in the territory of the Party to submit subscriber information relating to such services in that service provider’s </a:t>
            </a:r>
            <a:r>
              <a:rPr lang="en-GB" sz="3200" b="1" dirty="0">
                <a:solidFill>
                  <a:srgbClr val="FF0000"/>
                </a:solidFill>
              </a:rPr>
              <a:t>possession or control</a:t>
            </a:r>
            <a:r>
              <a:rPr lang="en-GB" sz="2400" dirty="0"/>
              <a:t>.</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en-GB" sz="3400" b="1" dirty="0" smtClean="0"/>
              <a:t>Article 18 - Production order</a:t>
            </a:r>
            <a:endParaRPr lang="en-GB" sz="3400" b="1"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62</a:t>
            </a:fld>
            <a:endParaRPr lang="en-US" dirty="0">
              <a:solidFill>
                <a:schemeClr val="tx1"/>
              </a:solidFill>
            </a:endParaRPr>
          </a:p>
        </p:txBody>
      </p:sp>
    </p:spTree>
    <p:extLst>
      <p:ext uri="{BB962C8B-B14F-4D97-AF65-F5344CB8AC3E}">
        <p14:creationId xmlns:p14="http://schemas.microsoft.com/office/powerpoint/2010/main" val="18547855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Possession or control</a:t>
            </a:r>
            <a:endParaRPr lang="en-US" sz="3600" b="1" dirty="0"/>
          </a:p>
        </p:txBody>
      </p:sp>
      <p:sp>
        <p:nvSpPr>
          <p:cNvPr id="3" name="Content Placeholder 2"/>
          <p:cNvSpPr>
            <a:spLocks noGrp="1"/>
          </p:cNvSpPr>
          <p:nvPr>
            <p:ph idx="1"/>
          </p:nvPr>
        </p:nvSpPr>
        <p:spPr>
          <a:xfrm>
            <a:off x="635000" y="1417638"/>
            <a:ext cx="7945120" cy="4938712"/>
          </a:xfrm>
        </p:spPr>
        <p:txBody>
          <a:bodyPr/>
          <a:lstStyle/>
          <a:p>
            <a:pPr algn="just"/>
            <a:r>
              <a:rPr lang="en-US" dirty="0" smtClean="0"/>
              <a:t>Includes</a:t>
            </a:r>
            <a:r>
              <a:rPr lang="en-US" sz="2800" dirty="0" smtClean="0"/>
              <a:t>:</a:t>
            </a:r>
          </a:p>
          <a:p>
            <a:pPr lvl="1" algn="just"/>
            <a:r>
              <a:rPr lang="en-US" sz="2600" dirty="0" smtClean="0"/>
              <a:t>Subscriber information in physical possession of service provider</a:t>
            </a:r>
          </a:p>
          <a:p>
            <a:pPr lvl="1" algn="just"/>
            <a:r>
              <a:rPr lang="en-US" sz="2600" dirty="0" smtClean="0"/>
              <a:t>Locally or remotely stored subscriber information in control of service provider</a:t>
            </a:r>
          </a:p>
          <a:p>
            <a:pPr algn="just"/>
            <a:endParaRPr lang="en-US" sz="3000" dirty="0" smtClean="0"/>
          </a:p>
          <a:p>
            <a:pPr algn="just"/>
            <a:r>
              <a:rPr lang="en-US" dirty="0" smtClean="0"/>
              <a:t>Does not include</a:t>
            </a:r>
            <a:r>
              <a:rPr lang="en-US" sz="3000" dirty="0" smtClean="0"/>
              <a:t>:</a:t>
            </a:r>
          </a:p>
          <a:p>
            <a:pPr lvl="1" algn="just"/>
            <a:r>
              <a:rPr lang="en-US" sz="2600" dirty="0" smtClean="0"/>
              <a:t>Data not within legitimate control of service provider which service provider merely has technical ability to access</a:t>
            </a:r>
          </a:p>
          <a:p>
            <a:pPr lvl="1" algn="just"/>
            <a:endParaRPr lang="en-US" sz="2400"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63</a:t>
            </a:fld>
            <a:endParaRPr lang="en-US" dirty="0">
              <a:solidFill>
                <a:schemeClr val="tx1"/>
              </a:solidFill>
            </a:endParaRPr>
          </a:p>
        </p:txBody>
      </p:sp>
    </p:spTree>
    <p:extLst>
      <p:ext uri="{BB962C8B-B14F-4D97-AF65-F5344CB8AC3E}">
        <p14:creationId xmlns:p14="http://schemas.microsoft.com/office/powerpoint/2010/main" val="1712161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3100" y="-106601"/>
            <a:ext cx="7797799" cy="7048243"/>
          </a:xfrm>
          <a:prstGeom prst="rect">
            <a:avLst/>
          </a:prstGeom>
        </p:spPr>
      </p:pic>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64</a:t>
            </a:fld>
            <a:endParaRPr lang="en-US" dirty="0">
              <a:solidFill>
                <a:schemeClr val="tx1"/>
              </a:solidFill>
            </a:endParaRPr>
          </a:p>
        </p:txBody>
      </p:sp>
    </p:spTree>
    <p:extLst>
      <p:ext uri="{BB962C8B-B14F-4D97-AF65-F5344CB8AC3E}">
        <p14:creationId xmlns:p14="http://schemas.microsoft.com/office/powerpoint/2010/main" val="9727424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3"/>
          <a:stretch>
            <a:fillRect/>
          </a:stretch>
        </p:blipFill>
        <p:spPr>
          <a:xfrm>
            <a:off x="1252537" y="71438"/>
            <a:ext cx="6638925" cy="6378875"/>
          </a:xfrm>
          <a:prstGeom prst="rect">
            <a:avLst/>
          </a:prstGeom>
        </p:spPr>
      </p:pic>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65</a:t>
            </a:fld>
            <a:endParaRPr lang="en-US" dirty="0">
              <a:solidFill>
                <a:schemeClr val="tx1"/>
              </a:solidFill>
            </a:endParaRPr>
          </a:p>
        </p:txBody>
      </p:sp>
    </p:spTree>
    <p:extLst>
      <p:ext uri="{BB962C8B-B14F-4D97-AF65-F5344CB8AC3E}">
        <p14:creationId xmlns:p14="http://schemas.microsoft.com/office/powerpoint/2010/main" val="24721946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66</a:t>
            </a:fld>
            <a:endParaRPr lang="en-US" dirty="0"/>
          </a:p>
        </p:txBody>
      </p:sp>
      <p:sp>
        <p:nvSpPr>
          <p:cNvPr id="5" name="Rectangle 3"/>
          <p:cNvSpPr txBox="1">
            <a:spLocks/>
          </p:cNvSpPr>
          <p:nvPr/>
        </p:nvSpPr>
        <p:spPr bwMode="auto">
          <a:xfrm>
            <a:off x="348344" y="441960"/>
            <a:ext cx="8519885" cy="608076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Search and Seizure of stored computer data</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(Article 19 – Budapest Convention)</a:t>
            </a:r>
          </a:p>
          <a:p>
            <a:pPr eaLnBrk="1" hangingPunct="1">
              <a:lnSpc>
                <a:spcPct val="80000"/>
              </a:lnSpc>
              <a:spcBef>
                <a:spcPts val="600"/>
              </a:spcBef>
              <a:spcAft>
                <a:spcPts val="1200"/>
              </a:spcAft>
              <a:defRPr/>
            </a:pPr>
            <a:endParaRPr lang="en-GB" altLang="x-none" sz="1800" dirty="0" smtClean="0">
              <a:ea typeface="ＭＳ Ｐゴシック" pitchFamily="34" charset="-128"/>
            </a:endParaRPr>
          </a:p>
          <a:p>
            <a:pPr eaLnBrk="1" hangingPunct="1">
              <a:lnSpc>
                <a:spcPct val="80000"/>
              </a:lnSpc>
              <a:spcBef>
                <a:spcPts val="600"/>
              </a:spcBef>
              <a:spcAft>
                <a:spcPts val="1200"/>
              </a:spcAft>
              <a:defRPr/>
            </a:pPr>
            <a:r>
              <a:rPr lang="en-GB" altLang="x-none" sz="2400" b="1" i="1" dirty="0">
                <a:ea typeface="ＭＳ Ｐゴシック" pitchFamily="34" charset="-128"/>
              </a:rPr>
              <a:t>Where</a:t>
            </a:r>
            <a:r>
              <a:rPr lang="en-GB" altLang="x-none" sz="2400" i="1" dirty="0">
                <a:ea typeface="ＭＳ Ｐゴシック" pitchFamily="34" charset="-128"/>
              </a:rPr>
              <a:t>:</a:t>
            </a:r>
          </a:p>
          <a:p>
            <a:pPr lvl="1" eaLnBrk="1" hangingPunct="1">
              <a:lnSpc>
                <a:spcPct val="80000"/>
              </a:lnSpc>
              <a:spcBef>
                <a:spcPts val="600"/>
              </a:spcBef>
              <a:spcAft>
                <a:spcPts val="1200"/>
              </a:spcAft>
              <a:defRPr/>
            </a:pPr>
            <a:r>
              <a:rPr lang="en-GB" altLang="x-none" sz="2000" i="1" dirty="0">
                <a:ea typeface="ＭＳ Ｐゴシック" pitchFamily="34" charset="-128"/>
              </a:rPr>
              <a:t>In a computer system or part of it</a:t>
            </a:r>
          </a:p>
          <a:p>
            <a:pPr lvl="1" eaLnBrk="1" hangingPunct="1">
              <a:lnSpc>
                <a:spcPct val="80000"/>
              </a:lnSpc>
              <a:spcBef>
                <a:spcPts val="600"/>
              </a:spcBef>
              <a:spcAft>
                <a:spcPts val="1200"/>
              </a:spcAft>
              <a:defRPr/>
            </a:pPr>
            <a:r>
              <a:rPr lang="en-GB" altLang="x-none" sz="2000" i="1" dirty="0">
                <a:ea typeface="ＭＳ Ｐゴシック" pitchFamily="34" charset="-128"/>
              </a:rPr>
              <a:t>In a storage medium </a:t>
            </a:r>
          </a:p>
          <a:p>
            <a:pPr lvl="1" eaLnBrk="1" hangingPunct="1">
              <a:lnSpc>
                <a:spcPct val="80000"/>
              </a:lnSpc>
              <a:spcBef>
                <a:spcPts val="600"/>
              </a:spcBef>
              <a:spcAft>
                <a:spcPts val="1200"/>
              </a:spcAft>
              <a:defRPr/>
            </a:pPr>
            <a:r>
              <a:rPr lang="en-GB" altLang="x-none" sz="2000" i="1" dirty="0">
                <a:ea typeface="ＭＳ Ｐゴシック" pitchFamily="34" charset="-128"/>
              </a:rPr>
              <a:t>In a computer system accessible from the initial one (expeditious extension of the search)</a:t>
            </a:r>
          </a:p>
          <a:p>
            <a:pPr eaLnBrk="1" hangingPunct="1">
              <a:lnSpc>
                <a:spcPct val="80000"/>
              </a:lnSpc>
              <a:spcBef>
                <a:spcPts val="600"/>
              </a:spcBef>
              <a:spcAft>
                <a:spcPts val="1200"/>
              </a:spcAft>
              <a:defRPr/>
            </a:pPr>
            <a:r>
              <a:rPr lang="en-GB" altLang="x-none" sz="2400" b="1" i="1" dirty="0">
                <a:ea typeface="ＭＳ Ｐゴシック" pitchFamily="34" charset="-128"/>
              </a:rPr>
              <a:t>What</a:t>
            </a:r>
            <a:r>
              <a:rPr lang="en-GB" altLang="x-none" sz="2400" i="1" dirty="0">
                <a:ea typeface="ＭＳ Ｐゴシック" pitchFamily="34" charset="-128"/>
              </a:rPr>
              <a:t>: </a:t>
            </a:r>
          </a:p>
          <a:p>
            <a:pPr lvl="1" eaLnBrk="1" hangingPunct="1">
              <a:lnSpc>
                <a:spcPct val="80000"/>
              </a:lnSpc>
              <a:spcBef>
                <a:spcPts val="600"/>
              </a:spcBef>
              <a:spcAft>
                <a:spcPts val="1200"/>
              </a:spcAft>
              <a:defRPr/>
            </a:pPr>
            <a:r>
              <a:rPr lang="en-GB" altLang="x-none" sz="2000" i="1" dirty="0">
                <a:ea typeface="ＭＳ Ｐゴシック" pitchFamily="34" charset="-128"/>
              </a:rPr>
              <a:t>Seize or similarly secure accessed computer data</a:t>
            </a:r>
          </a:p>
          <a:p>
            <a:pPr lvl="1" eaLnBrk="1" hangingPunct="1">
              <a:lnSpc>
                <a:spcPct val="80000"/>
              </a:lnSpc>
              <a:spcBef>
                <a:spcPts val="600"/>
              </a:spcBef>
              <a:spcAft>
                <a:spcPts val="1200"/>
              </a:spcAft>
              <a:defRPr/>
            </a:pPr>
            <a:r>
              <a:rPr lang="en-GB" altLang="x-none" sz="2000" i="1" dirty="0">
                <a:ea typeface="ＭＳ Ｐゴシック" pitchFamily="34" charset="-128"/>
              </a:rPr>
              <a:t>Power  to require the necessary information to understand the functioning of the system</a:t>
            </a:r>
          </a:p>
        </p:txBody>
      </p:sp>
    </p:spTree>
    <p:extLst>
      <p:ext uri="{BB962C8B-B14F-4D97-AF65-F5344CB8AC3E}">
        <p14:creationId xmlns:p14="http://schemas.microsoft.com/office/powerpoint/2010/main" val="276118679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67</a:t>
            </a:fld>
            <a:endParaRPr lang="en-US" dirty="0"/>
          </a:p>
        </p:txBody>
      </p:sp>
      <p:sp>
        <p:nvSpPr>
          <p:cNvPr id="5" name="Rectangle 3"/>
          <p:cNvSpPr txBox="1">
            <a:spLocks/>
          </p:cNvSpPr>
          <p:nvPr/>
        </p:nvSpPr>
        <p:spPr bwMode="auto">
          <a:xfrm>
            <a:off x="348344" y="1173480"/>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Seize or similarly secure accessed computer data</a:t>
            </a:r>
          </a:p>
          <a:p>
            <a:pPr eaLnBrk="1" hangingPunct="1">
              <a:lnSpc>
                <a:spcPct val="80000"/>
              </a:lnSpc>
              <a:spcBef>
                <a:spcPts val="600"/>
              </a:spcBef>
              <a:spcAft>
                <a:spcPts val="1200"/>
              </a:spcAft>
              <a:defRPr/>
            </a:pPr>
            <a:endParaRPr lang="en-GB" altLang="x-none" sz="1800" dirty="0" smtClean="0">
              <a:ea typeface="ＭＳ Ｐゴシック" pitchFamily="34" charset="-128"/>
            </a:endParaRPr>
          </a:p>
          <a:p>
            <a:pPr algn="ctr" eaLnBrk="1" hangingPunct="1">
              <a:lnSpc>
                <a:spcPct val="80000"/>
              </a:lnSpc>
              <a:spcBef>
                <a:spcPts val="600"/>
              </a:spcBef>
              <a:spcAft>
                <a:spcPts val="1200"/>
              </a:spcAft>
              <a:defRPr/>
            </a:pPr>
            <a:r>
              <a:rPr lang="en-GB" altLang="x-none" sz="2400" i="1" dirty="0">
                <a:ea typeface="ＭＳ Ｐゴシック" pitchFamily="34" charset="-128"/>
              </a:rPr>
              <a:t>Physical seizure</a:t>
            </a:r>
          </a:p>
          <a:p>
            <a:pPr algn="ctr" eaLnBrk="1" hangingPunct="1">
              <a:lnSpc>
                <a:spcPct val="80000"/>
              </a:lnSpc>
              <a:spcBef>
                <a:spcPts val="600"/>
              </a:spcBef>
              <a:spcAft>
                <a:spcPts val="1200"/>
              </a:spcAft>
              <a:defRPr/>
            </a:pPr>
            <a:r>
              <a:rPr lang="en-GB" altLang="x-none" sz="2400" i="1" dirty="0">
                <a:ea typeface="ＭＳ Ｐゴシック" pitchFamily="34" charset="-128"/>
              </a:rPr>
              <a:t>Seizure by simply making a copy of the data</a:t>
            </a:r>
          </a:p>
          <a:p>
            <a:pPr algn="ctr" eaLnBrk="1" hangingPunct="1">
              <a:lnSpc>
                <a:spcPct val="80000"/>
              </a:lnSpc>
              <a:spcBef>
                <a:spcPts val="600"/>
              </a:spcBef>
              <a:spcAft>
                <a:spcPts val="1200"/>
              </a:spcAft>
              <a:defRPr/>
            </a:pPr>
            <a:r>
              <a:rPr lang="en-GB" altLang="x-none" sz="2400" i="1" dirty="0">
                <a:ea typeface="ＭＳ Ｐゴシック" pitchFamily="34" charset="-128"/>
              </a:rPr>
              <a:t>Seizure as the maintenance of the integrity of those data, keeping the data in the computer where they are stored</a:t>
            </a:r>
          </a:p>
          <a:p>
            <a:pPr algn="ctr" eaLnBrk="1" hangingPunct="1">
              <a:lnSpc>
                <a:spcPct val="80000"/>
              </a:lnSpc>
              <a:spcBef>
                <a:spcPts val="600"/>
              </a:spcBef>
              <a:spcAft>
                <a:spcPts val="1200"/>
              </a:spcAft>
              <a:defRPr/>
            </a:pPr>
            <a:r>
              <a:rPr lang="en-GB" altLang="x-none" sz="2400" i="1" dirty="0">
                <a:ea typeface="ＭＳ Ｐゴシック" pitchFamily="34" charset="-128"/>
              </a:rPr>
              <a:t>Seizure, by imposing the impossibility of access to data, or even removal of specified data from a specified computer or computer </a:t>
            </a:r>
            <a:r>
              <a:rPr lang="en-GB" altLang="x-none" sz="2400" i="1" dirty="0" smtClean="0">
                <a:ea typeface="ＭＳ Ｐゴシック" pitchFamily="34" charset="-128"/>
              </a:rPr>
              <a:t>system</a:t>
            </a:r>
            <a:endParaRPr lang="en-GB" altLang="x-none" sz="2400" i="1" dirty="0">
              <a:ea typeface="ＭＳ Ｐゴシック" pitchFamily="34" charset="-128"/>
            </a:endParaRPr>
          </a:p>
        </p:txBody>
      </p:sp>
    </p:spTree>
    <p:extLst>
      <p:ext uri="{BB962C8B-B14F-4D97-AF65-F5344CB8AC3E}">
        <p14:creationId xmlns:p14="http://schemas.microsoft.com/office/powerpoint/2010/main" val="319559680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118787" name="Rectangle 3"/>
          <p:cNvSpPr>
            <a:spLocks noGrp="1" noChangeArrowheads="1"/>
          </p:cNvSpPr>
          <p:nvPr>
            <p:ph type="body" idx="1"/>
          </p:nvPr>
        </p:nvSpPr>
        <p:spPr>
          <a:xfrm>
            <a:off x="457200" y="1767840"/>
            <a:ext cx="8229600" cy="443769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3000" dirty="0" smtClean="0">
                <a:latin typeface="+mj-lt"/>
              </a:rPr>
              <a:t>Each </a:t>
            </a:r>
            <a:r>
              <a:rPr lang="en-GB" sz="3000" dirty="0">
                <a:latin typeface="+mj-lt"/>
              </a:rPr>
              <a:t>Party shall adopt such legislative and other measures as may be necessary to empower its competent authorities to search or similarly </a:t>
            </a:r>
            <a:r>
              <a:rPr lang="en-GB" sz="3000" dirty="0" smtClean="0">
                <a:latin typeface="+mj-lt"/>
              </a:rPr>
              <a:t>access:</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 system or part of it and computer data stored therein; </a:t>
            </a:r>
            <a:r>
              <a:rPr lang="en-GB" sz="2600" dirty="0" smtClean="0">
                <a:latin typeface="+mj-lt"/>
              </a:rPr>
              <a:t>and</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computer-data storage medium in which computer data may be </a:t>
            </a:r>
            <a:r>
              <a:rPr lang="en-GB" sz="2600" dirty="0" smtClean="0">
                <a:latin typeface="+mj-lt"/>
              </a:rPr>
              <a:t>stored in </a:t>
            </a:r>
            <a:r>
              <a:rPr lang="en-GB" sz="2600" dirty="0">
                <a:latin typeface="+mj-lt"/>
              </a:rPr>
              <a:t>its </a:t>
            </a:r>
            <a:r>
              <a:rPr lang="en-GB" sz="2600" dirty="0" smtClean="0">
                <a:latin typeface="+mj-lt"/>
              </a:rPr>
              <a:t>territory</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rmAutofit fontScale="92500" lnSpcReduction="20000"/>
          </a:bodyPr>
          <a:lstStyle/>
          <a:p>
            <a:pPr marL="712788" indent="-712788" algn="just" eaLnBrk="1" fontAlgn="auto" hangingPunct="1">
              <a:spcAft>
                <a:spcPts val="0"/>
              </a:spcAft>
              <a:buFont typeface="+mj-lt"/>
              <a:buAutoNum type="arabicPeriod" startAt="2"/>
              <a:defRPr/>
            </a:pPr>
            <a:r>
              <a:rPr lang="en-GB" dirty="0" smtClean="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 such data is lawfully accessible from or available to the initial system, the authorities shall be able to expeditiously extend the search or similar accessing to the other system.</a:t>
            </a:r>
          </a:p>
          <a:p>
            <a:pPr algn="just" eaLnBrk="1" fontAlgn="auto" hangingPunct="1">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69</a:t>
            </a:fld>
            <a:endParaRPr lang="en-US" dirty="0"/>
          </a:p>
        </p:txBody>
      </p:sp>
    </p:spTree>
    <p:extLst>
      <p:ext uri="{BB962C8B-B14F-4D97-AF65-F5344CB8AC3E}">
        <p14:creationId xmlns:p14="http://schemas.microsoft.com/office/powerpoint/2010/main" val="18192769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Service Provider</a:t>
            </a:r>
            <a:endParaRPr lang="en-US" sz="3400" b="1" dirty="0"/>
          </a:p>
        </p:txBody>
      </p:sp>
      <p:sp>
        <p:nvSpPr>
          <p:cNvPr id="3" name="Content Placeholder 2"/>
          <p:cNvSpPr>
            <a:spLocks noGrp="1"/>
          </p:cNvSpPr>
          <p:nvPr>
            <p:ph idx="1"/>
          </p:nvPr>
        </p:nvSpPr>
        <p:spPr>
          <a:xfrm>
            <a:off x="494268" y="1590635"/>
            <a:ext cx="8229600" cy="4563033"/>
          </a:xfrm>
        </p:spPr>
        <p:txBody>
          <a:bodyPr>
            <a:noAutofit/>
          </a:bodyPr>
          <a:lstStyle/>
          <a:p>
            <a:pPr marL="0" indent="0">
              <a:spcBef>
                <a:spcPts val="600"/>
              </a:spcBef>
              <a:spcAft>
                <a:spcPts val="1200"/>
              </a:spcAft>
              <a:buNone/>
            </a:pPr>
            <a:r>
              <a:rPr lang="en-US" sz="3000" dirty="0" smtClean="0"/>
              <a:t>Budapest Convention:</a:t>
            </a:r>
          </a:p>
          <a:p>
            <a:pPr marL="0" indent="0">
              <a:spcBef>
                <a:spcPts val="600"/>
              </a:spcBef>
              <a:spcAft>
                <a:spcPts val="1200"/>
              </a:spcAft>
              <a:buNone/>
            </a:pPr>
            <a:r>
              <a:rPr lang="en-US" sz="3000" b="1" dirty="0" smtClean="0"/>
              <a:t>"service </a:t>
            </a:r>
            <a:r>
              <a:rPr lang="en-US" sz="3000" b="1" dirty="0"/>
              <a:t>provider" </a:t>
            </a:r>
            <a:r>
              <a:rPr lang="en-US" sz="3000" dirty="0"/>
              <a:t>means</a:t>
            </a:r>
            <a:r>
              <a:rPr lang="en-US" sz="3000" dirty="0" smtClean="0"/>
              <a:t>:</a:t>
            </a:r>
          </a:p>
          <a:p>
            <a:pPr marL="571500" indent="-571500">
              <a:spcBef>
                <a:spcPts val="600"/>
              </a:spcBef>
              <a:spcAft>
                <a:spcPts val="1200"/>
              </a:spcAft>
              <a:buFont typeface="+mj-lt"/>
              <a:buAutoNum type="romanUcPeriod"/>
            </a:pPr>
            <a:r>
              <a:rPr lang="en-US" sz="3000" dirty="0" smtClean="0"/>
              <a:t>any </a:t>
            </a:r>
            <a:r>
              <a:rPr lang="en-US" sz="3000" dirty="0"/>
              <a:t>public or private entity that provides </a:t>
            </a:r>
            <a:r>
              <a:rPr lang="en-US" sz="3000" dirty="0" smtClean="0"/>
              <a:t>to users </a:t>
            </a:r>
            <a:r>
              <a:rPr lang="en-US" sz="3000" dirty="0"/>
              <a:t>of its </a:t>
            </a:r>
            <a:r>
              <a:rPr lang="en-US" sz="3000" dirty="0" smtClean="0"/>
              <a:t>service </a:t>
            </a:r>
            <a:r>
              <a:rPr lang="en-US" sz="3000" dirty="0"/>
              <a:t>the ability to </a:t>
            </a:r>
            <a:r>
              <a:rPr lang="en-US" sz="3000" dirty="0" smtClean="0"/>
              <a:t>communicate by means </a:t>
            </a:r>
            <a:r>
              <a:rPr lang="en-US" sz="3000" dirty="0"/>
              <a:t>of a </a:t>
            </a:r>
            <a:r>
              <a:rPr lang="en-US" sz="3000" dirty="0" smtClean="0"/>
              <a:t>computer </a:t>
            </a:r>
            <a:r>
              <a:rPr lang="en-US" sz="3000" dirty="0"/>
              <a:t>system, and</a:t>
            </a:r>
          </a:p>
          <a:p>
            <a:pPr marL="571500" indent="-571500">
              <a:spcBef>
                <a:spcPts val="600"/>
              </a:spcBef>
              <a:spcAft>
                <a:spcPts val="1200"/>
              </a:spcAft>
              <a:buFont typeface="+mj-lt"/>
              <a:buAutoNum type="romanUcPeriod"/>
            </a:pPr>
            <a:r>
              <a:rPr lang="en-US" sz="3000" dirty="0" smtClean="0"/>
              <a:t>any </a:t>
            </a:r>
            <a:r>
              <a:rPr lang="en-US" sz="3000" dirty="0"/>
              <a:t>other entity that processes or </a:t>
            </a:r>
            <a:r>
              <a:rPr lang="en-US" sz="3000" dirty="0" smtClean="0"/>
              <a:t>stores computer </a:t>
            </a:r>
            <a:r>
              <a:rPr lang="en-US" sz="3000" dirty="0"/>
              <a:t>data </a:t>
            </a:r>
            <a:r>
              <a:rPr lang="en-US" sz="3000" dirty="0" smtClean="0"/>
              <a:t>on </a:t>
            </a:r>
            <a:r>
              <a:rPr lang="en-US" sz="3000" dirty="0"/>
              <a:t>behalf of </a:t>
            </a:r>
            <a:r>
              <a:rPr lang="en-US" sz="3000" dirty="0" smtClean="0"/>
              <a:t>such communication service </a:t>
            </a:r>
            <a:r>
              <a:rPr lang="en-US" sz="3000" dirty="0"/>
              <a:t>or users of </a:t>
            </a:r>
            <a:r>
              <a:rPr lang="en-US" sz="3000" dirty="0" smtClean="0"/>
              <a:t>such service.</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a:t>
            </a:fld>
            <a:endParaRPr lang="en-US" dirty="0"/>
          </a:p>
        </p:txBody>
      </p:sp>
    </p:spTree>
    <p:extLst>
      <p:ext uri="{BB962C8B-B14F-4D97-AF65-F5344CB8AC3E}">
        <p14:creationId xmlns:p14="http://schemas.microsoft.com/office/powerpoint/2010/main" val="128414244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rmAutofit fontScale="775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en-GB" dirty="0" smtClean="0"/>
              <a:t>Each Party shall adopt such legislative and other measures as may be necessary to empower its competent authorities to seize or similarly secure computer data accessed according to paragraphs 1 or 2. These measures shall include the power to:</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seize or similarly secure a computer system or part of it or a computer-data storage medium;</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make and retain a copy of those computer data;</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maintain the integrity of the relevant stored computer data;</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render inaccessible or remove those computer data in the accessed computer system.</a:t>
            </a:r>
          </a:p>
          <a:p>
            <a:pPr algn="just" eaLnBrk="1" fontAlgn="auto" hangingPunct="1">
              <a:lnSpc>
                <a:spcPct val="110000"/>
              </a:lnSpc>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70</a:t>
            </a:fld>
            <a:endParaRPr lang="en-US" dirty="0"/>
          </a:p>
        </p:txBody>
      </p:sp>
    </p:spTree>
    <p:extLst>
      <p:ext uri="{BB962C8B-B14F-4D97-AF65-F5344CB8AC3E}">
        <p14:creationId xmlns:p14="http://schemas.microsoft.com/office/powerpoint/2010/main" val="15459179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2057400"/>
            <a:ext cx="8229600" cy="4437063"/>
          </a:xfrm>
        </p:spPr>
        <p:txBody>
          <a:bodyPr/>
          <a:lstStyle/>
          <a:p>
            <a:pPr marL="514350" indent="-514350" algn="just" eaLnBrk="1" hangingPunct="1">
              <a:lnSpc>
                <a:spcPct val="80000"/>
              </a:lnSpc>
              <a:buFont typeface="+mj-lt"/>
              <a:buAutoNum type="arabicPeriod" startAt="4"/>
            </a:pPr>
            <a:r>
              <a:rPr lang="en-GB" sz="3000" dirty="0" smtClean="0"/>
              <a:t>Each Party shall adopt such legislative and other measures as may be necessary to empower its competent authorities to order any person who has knowledge about the functioning of the computer system or measures applied to protect the computer data therein to provide, as is reasonable, the necessary information, to enable the undertaking of the measures referred to in paragraphs 1 and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71</a:t>
            </a:fld>
            <a:endParaRPr lang="en-US" dirty="0"/>
          </a:p>
        </p:txBody>
      </p:sp>
    </p:spTree>
    <p:extLst>
      <p:ext uri="{BB962C8B-B14F-4D97-AF65-F5344CB8AC3E}">
        <p14:creationId xmlns:p14="http://schemas.microsoft.com/office/powerpoint/2010/main" val="36074080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118787" name="Rectangle 3"/>
          <p:cNvSpPr>
            <a:spLocks noGrp="1" noChangeArrowheads="1"/>
          </p:cNvSpPr>
          <p:nvPr>
            <p:ph type="body" idx="1"/>
          </p:nvPr>
        </p:nvSpPr>
        <p:spPr>
          <a:xfrm>
            <a:off x="457200" y="1706880"/>
            <a:ext cx="8229600" cy="449865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3000" dirty="0" smtClean="0">
                <a:latin typeface="+mj-lt"/>
              </a:rPr>
              <a:t>Each </a:t>
            </a:r>
            <a:r>
              <a:rPr lang="en-GB" sz="3000" dirty="0">
                <a:latin typeface="+mj-lt"/>
              </a:rPr>
              <a:t>Party shall adopt such legislative and other measures as may be necessary to empower its </a:t>
            </a:r>
            <a:r>
              <a:rPr lang="en-GB" sz="3600" b="1" dirty="0">
                <a:solidFill>
                  <a:srgbClr val="FF0000"/>
                </a:solidFill>
                <a:latin typeface="+mj-lt"/>
              </a:rPr>
              <a:t>competent authorities</a:t>
            </a:r>
            <a:r>
              <a:rPr lang="en-GB" sz="3600" dirty="0">
                <a:latin typeface="+mj-lt"/>
              </a:rPr>
              <a:t> </a:t>
            </a:r>
            <a:r>
              <a:rPr lang="en-GB" sz="3000" dirty="0">
                <a:latin typeface="+mj-lt"/>
              </a:rPr>
              <a:t>to search or similarly </a:t>
            </a:r>
            <a:r>
              <a:rPr lang="en-GB" sz="3000" dirty="0" smtClean="0">
                <a:latin typeface="+mj-lt"/>
              </a:rPr>
              <a:t>access:</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 system or part of it and computer data stored therein; </a:t>
            </a:r>
            <a:r>
              <a:rPr lang="en-GB" sz="2600" dirty="0" smtClean="0">
                <a:latin typeface="+mj-lt"/>
              </a:rPr>
              <a:t>and</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computer-data storage medium in which computer data may be </a:t>
            </a:r>
            <a:r>
              <a:rPr lang="en-GB" sz="2600" dirty="0" smtClean="0">
                <a:latin typeface="+mj-lt"/>
              </a:rPr>
              <a:t>stored in </a:t>
            </a:r>
            <a:r>
              <a:rPr lang="en-GB" sz="2600" dirty="0">
                <a:latin typeface="+mj-lt"/>
              </a:rPr>
              <a:t>its </a:t>
            </a:r>
            <a:r>
              <a:rPr lang="en-GB" sz="2600" dirty="0" smtClean="0">
                <a:latin typeface="+mj-lt"/>
              </a:rPr>
              <a:t>territory</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72</a:t>
            </a:fld>
            <a:endParaRPr lang="en-US" dirty="0">
              <a:solidFill>
                <a:schemeClr val="tx1"/>
              </a:solidFill>
            </a:endParaRPr>
          </a:p>
        </p:txBody>
      </p:sp>
    </p:spTree>
    <p:extLst>
      <p:ext uri="{BB962C8B-B14F-4D97-AF65-F5344CB8AC3E}">
        <p14:creationId xmlns:p14="http://schemas.microsoft.com/office/powerpoint/2010/main" val="279124620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Competent authorities</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May be:</a:t>
            </a:r>
          </a:p>
          <a:p>
            <a:pPr lvl="1" algn="just"/>
            <a:r>
              <a:rPr lang="en-US" dirty="0" smtClean="0"/>
              <a:t>Law enforcement officer</a:t>
            </a:r>
          </a:p>
          <a:p>
            <a:pPr lvl="1" algn="just"/>
            <a:r>
              <a:rPr lang="en-US" dirty="0" smtClean="0"/>
              <a:t>Judicial officer</a:t>
            </a:r>
          </a:p>
          <a:p>
            <a:pPr lvl="1" algn="just"/>
            <a:r>
              <a:rPr lang="en-US" dirty="0"/>
              <a:t>Prosecutor or judge</a:t>
            </a:r>
            <a:endParaRPr lang="en-US" dirty="0" smtClean="0"/>
          </a:p>
          <a:p>
            <a:pPr lvl="1" algn="just"/>
            <a:r>
              <a:rPr lang="en-US" dirty="0"/>
              <a:t>Administrative </a:t>
            </a:r>
            <a:r>
              <a:rPr lang="en-US" dirty="0" smtClean="0"/>
              <a:t>officer</a:t>
            </a:r>
          </a:p>
          <a:p>
            <a:pPr lvl="1" algn="just"/>
            <a:endParaRPr lang="en-US" dirty="0"/>
          </a:p>
          <a:p>
            <a:pPr algn="just"/>
            <a:r>
              <a:rPr lang="en-US" dirty="0" smtClean="0"/>
              <a:t>May vary depending on type of computer data involved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73</a:t>
            </a:fld>
            <a:endParaRPr lang="en-US" dirty="0">
              <a:solidFill>
                <a:schemeClr val="tx1"/>
              </a:solidFill>
            </a:endParaRPr>
          </a:p>
        </p:txBody>
      </p:sp>
    </p:spTree>
    <p:extLst>
      <p:ext uri="{BB962C8B-B14F-4D97-AF65-F5344CB8AC3E}">
        <p14:creationId xmlns:p14="http://schemas.microsoft.com/office/powerpoint/2010/main" val="20347258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118787" name="Rectangle 3"/>
          <p:cNvSpPr>
            <a:spLocks noGrp="1" noChangeArrowheads="1"/>
          </p:cNvSpPr>
          <p:nvPr>
            <p:ph type="body" idx="1"/>
          </p:nvPr>
        </p:nvSpPr>
        <p:spPr>
          <a:xfrm>
            <a:off x="457200" y="1752600"/>
            <a:ext cx="8229600" cy="445293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3000" dirty="0" smtClean="0">
                <a:latin typeface="+mj-lt"/>
              </a:rPr>
              <a:t>Each </a:t>
            </a:r>
            <a:r>
              <a:rPr lang="en-GB" sz="3000" dirty="0">
                <a:latin typeface="+mj-lt"/>
              </a:rPr>
              <a:t>Party shall adopt such legislative and other measures as may be necessary to empower its competent authorities to </a:t>
            </a:r>
            <a:r>
              <a:rPr lang="en-GB" sz="3600" b="1" dirty="0">
                <a:solidFill>
                  <a:srgbClr val="FF0000"/>
                </a:solidFill>
                <a:latin typeface="+mj-lt"/>
              </a:rPr>
              <a:t>search or similarly </a:t>
            </a:r>
            <a:r>
              <a:rPr lang="en-GB" sz="3600" b="1" dirty="0" smtClean="0">
                <a:solidFill>
                  <a:srgbClr val="FF0000"/>
                </a:solidFill>
                <a:latin typeface="+mj-lt"/>
              </a:rPr>
              <a:t>access</a:t>
            </a:r>
            <a:r>
              <a:rPr lang="en-GB" sz="3000" dirty="0" smtClean="0">
                <a:latin typeface="+mj-lt"/>
              </a:rPr>
              <a:t>:</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 system or part of it and computer data stored therein; </a:t>
            </a:r>
            <a:r>
              <a:rPr lang="en-GB" sz="2600" dirty="0" smtClean="0">
                <a:latin typeface="+mj-lt"/>
              </a:rPr>
              <a:t>and</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2600" dirty="0">
                <a:latin typeface="+mj-lt"/>
              </a:rPr>
              <a:t>computer-data storage medium in which computer data may be </a:t>
            </a:r>
            <a:r>
              <a:rPr lang="en-GB" sz="2600" dirty="0" smtClean="0">
                <a:latin typeface="+mj-lt"/>
              </a:rPr>
              <a:t>stored in </a:t>
            </a:r>
            <a:r>
              <a:rPr lang="en-GB" sz="2600" dirty="0">
                <a:latin typeface="+mj-lt"/>
              </a:rPr>
              <a:t>its </a:t>
            </a:r>
            <a:r>
              <a:rPr lang="en-GB" sz="2600" dirty="0" smtClean="0">
                <a:latin typeface="+mj-lt"/>
              </a:rPr>
              <a:t>territory</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74</a:t>
            </a:fld>
            <a:endParaRPr lang="en-US" dirty="0">
              <a:solidFill>
                <a:schemeClr val="tx1"/>
              </a:solidFill>
            </a:endParaRPr>
          </a:p>
        </p:txBody>
      </p:sp>
    </p:spTree>
    <p:extLst>
      <p:ext uri="{BB962C8B-B14F-4D97-AF65-F5344CB8AC3E}">
        <p14:creationId xmlns:p14="http://schemas.microsoft.com/office/powerpoint/2010/main" val="124294813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Search or similarly access</a:t>
            </a:r>
            <a:endParaRPr lang="en-US" sz="3600" b="1" dirty="0"/>
          </a:p>
        </p:txBody>
      </p:sp>
      <p:sp>
        <p:nvSpPr>
          <p:cNvPr id="3" name="Content Placeholder 2"/>
          <p:cNvSpPr>
            <a:spLocks noGrp="1"/>
          </p:cNvSpPr>
          <p:nvPr>
            <p:ph idx="1"/>
          </p:nvPr>
        </p:nvSpPr>
        <p:spPr>
          <a:xfrm>
            <a:off x="635000" y="1630680"/>
            <a:ext cx="7868920" cy="4389121"/>
          </a:xfrm>
        </p:spPr>
        <p:txBody>
          <a:bodyPr/>
          <a:lstStyle/>
          <a:p>
            <a:pPr marL="0" indent="0" algn="just">
              <a:buNone/>
            </a:pPr>
            <a:r>
              <a:rPr lang="en-US" b="1" dirty="0" smtClean="0"/>
              <a:t>Search: </a:t>
            </a:r>
          </a:p>
          <a:p>
            <a:pPr algn="just"/>
            <a:r>
              <a:rPr lang="en-US" dirty="0" smtClean="0"/>
              <a:t>seek, read, review, examine or inspect data</a:t>
            </a:r>
          </a:p>
          <a:p>
            <a:pPr algn="just"/>
            <a:endParaRPr lang="en-US" dirty="0"/>
          </a:p>
          <a:p>
            <a:pPr marL="0" indent="0" algn="just">
              <a:buNone/>
            </a:pPr>
            <a:r>
              <a:rPr lang="en-US" b="1" dirty="0" smtClean="0"/>
              <a:t>Access: </a:t>
            </a:r>
          </a:p>
          <a:p>
            <a:pPr algn="just"/>
            <a:r>
              <a:rPr lang="en-US" dirty="0" smtClean="0"/>
              <a:t>more appropriate term for computer data</a:t>
            </a:r>
          </a:p>
          <a:p>
            <a:pPr algn="just"/>
            <a:endParaRPr lang="en-US" dirty="0"/>
          </a:p>
          <a:p>
            <a:pPr marL="0" indent="0" algn="just">
              <a:buNone/>
            </a:pPr>
            <a:r>
              <a:rPr lang="en-US" dirty="0" smtClean="0"/>
              <a:t>Both terms used as Article 19 is technology-neutral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75</a:t>
            </a:fld>
            <a:endParaRPr lang="en-US" dirty="0">
              <a:solidFill>
                <a:schemeClr val="tx1"/>
              </a:solidFill>
            </a:endParaRPr>
          </a:p>
        </p:txBody>
      </p:sp>
    </p:spTree>
    <p:extLst>
      <p:ext uri="{BB962C8B-B14F-4D97-AF65-F5344CB8AC3E}">
        <p14:creationId xmlns:p14="http://schemas.microsoft.com/office/powerpoint/2010/main" val="7529566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118787" name="Rectangle 3"/>
          <p:cNvSpPr>
            <a:spLocks noGrp="1" noChangeArrowheads="1"/>
          </p:cNvSpPr>
          <p:nvPr>
            <p:ph type="body" idx="1"/>
          </p:nvPr>
        </p:nvSpPr>
        <p:spPr>
          <a:xfrm>
            <a:off x="457200" y="1569720"/>
            <a:ext cx="8229600" cy="463581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en-GB" sz="3000" dirty="0" smtClean="0">
                <a:latin typeface="+mj-lt"/>
              </a:rPr>
              <a:t>Each </a:t>
            </a:r>
            <a:r>
              <a:rPr lang="en-GB" sz="3000" dirty="0">
                <a:latin typeface="+mj-lt"/>
              </a:rPr>
              <a:t>Party shall adopt such legislative and other measures as may be necessary to empower its competent authorities to search or similarly </a:t>
            </a:r>
            <a:r>
              <a:rPr lang="en-GB" sz="3000" dirty="0" smtClean="0">
                <a:latin typeface="+mj-lt"/>
              </a:rPr>
              <a:t>access:</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3200" b="1" dirty="0">
                <a:solidFill>
                  <a:srgbClr val="FF0000"/>
                </a:solidFill>
                <a:latin typeface="+mj-lt"/>
              </a:rPr>
              <a:t>computer system or part of it and computer data stored therein</a:t>
            </a:r>
            <a:r>
              <a:rPr lang="en-GB" sz="2600" dirty="0">
                <a:latin typeface="+mj-lt"/>
              </a:rPr>
              <a:t>; </a:t>
            </a:r>
            <a:r>
              <a:rPr lang="en-GB" sz="2600" dirty="0" smtClean="0">
                <a:latin typeface="+mj-lt"/>
              </a:rPr>
              <a:t>and</a:t>
            </a:r>
          </a:p>
          <a:p>
            <a:pPr marL="914400" lvl="1" indent="-514350" algn="just" eaLnBrk="1" fontAlgn="auto" hangingPunct="1">
              <a:spcBef>
                <a:spcPts val="600"/>
              </a:spcBef>
              <a:spcAft>
                <a:spcPts val="1200"/>
              </a:spcAft>
              <a:buFont typeface="+mj-lt"/>
              <a:buAutoNum type="alphaLcParenR"/>
              <a:defRPr/>
            </a:pPr>
            <a:r>
              <a:rPr lang="en-GB" sz="2600" dirty="0" smtClean="0">
                <a:latin typeface="+mj-lt"/>
              </a:rPr>
              <a:t>a </a:t>
            </a:r>
            <a:r>
              <a:rPr lang="en-GB" sz="3200" b="1" dirty="0">
                <a:solidFill>
                  <a:srgbClr val="FF0000"/>
                </a:solidFill>
                <a:latin typeface="+mj-lt"/>
              </a:rPr>
              <a:t>computer-data storage medium in which computer data may be </a:t>
            </a:r>
            <a:r>
              <a:rPr lang="en-GB" sz="3200" b="1" dirty="0" smtClean="0">
                <a:solidFill>
                  <a:srgbClr val="FF0000"/>
                </a:solidFill>
                <a:latin typeface="+mj-lt"/>
              </a:rPr>
              <a:t>stored</a:t>
            </a:r>
            <a:r>
              <a:rPr lang="en-GB" sz="3200" dirty="0" smtClean="0">
                <a:latin typeface="+mj-lt"/>
              </a:rPr>
              <a:t> </a:t>
            </a:r>
            <a:r>
              <a:rPr lang="en-GB" sz="2600" dirty="0" smtClean="0">
                <a:latin typeface="+mj-lt"/>
              </a:rPr>
              <a:t>in </a:t>
            </a:r>
            <a:r>
              <a:rPr lang="en-GB" sz="2600" dirty="0">
                <a:latin typeface="+mj-lt"/>
              </a:rPr>
              <a:t>its </a:t>
            </a:r>
            <a:r>
              <a:rPr lang="en-GB" sz="2600" dirty="0" smtClean="0">
                <a:latin typeface="+mj-lt"/>
              </a:rPr>
              <a:t>territory</a:t>
            </a:r>
            <a:endParaRPr lang="en-GB" sz="2600" dirty="0">
              <a:latin typeface="+mj-lt"/>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76</a:t>
            </a:fld>
            <a:endParaRPr lang="en-US" dirty="0">
              <a:solidFill>
                <a:schemeClr val="tx1"/>
              </a:solidFill>
            </a:endParaRPr>
          </a:p>
        </p:txBody>
      </p:sp>
    </p:spTree>
    <p:extLst>
      <p:ext uri="{BB962C8B-B14F-4D97-AF65-F5344CB8AC3E}">
        <p14:creationId xmlns:p14="http://schemas.microsoft.com/office/powerpoint/2010/main" val="292346038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Computer system or computer-data storage medium</a:t>
            </a:r>
            <a:endParaRPr lang="en-US" sz="3600" b="1" dirty="0"/>
          </a:p>
        </p:txBody>
      </p:sp>
      <p:sp>
        <p:nvSpPr>
          <p:cNvPr id="3" name="Content Placeholder 2"/>
          <p:cNvSpPr>
            <a:spLocks noGrp="1"/>
          </p:cNvSpPr>
          <p:nvPr>
            <p:ph idx="1"/>
          </p:nvPr>
        </p:nvSpPr>
        <p:spPr>
          <a:xfrm>
            <a:off x="635000" y="1783398"/>
            <a:ext cx="7929880" cy="4525963"/>
          </a:xfrm>
        </p:spPr>
        <p:txBody>
          <a:bodyPr/>
          <a:lstStyle/>
          <a:p>
            <a:pPr algn="just"/>
            <a:r>
              <a:rPr lang="en-US" sz="2800" dirty="0" smtClean="0"/>
              <a:t>Law enforcement may search and access computer data that is:</a:t>
            </a:r>
          </a:p>
          <a:p>
            <a:pPr lvl="1" algn="just"/>
            <a:r>
              <a:rPr lang="en-US" sz="2400" dirty="0" smtClean="0"/>
              <a:t>Within a computer system</a:t>
            </a:r>
          </a:p>
          <a:p>
            <a:pPr lvl="1" algn="just"/>
            <a:r>
              <a:rPr lang="en-US" sz="2400" dirty="0" smtClean="0"/>
              <a:t>Within part of computer system (e.g. connected data storage device)</a:t>
            </a:r>
          </a:p>
          <a:p>
            <a:pPr lvl="1" algn="just"/>
            <a:r>
              <a:rPr lang="en-US" sz="2400" dirty="0" smtClean="0"/>
              <a:t>On independent data storage medium (e.g. diskette)</a:t>
            </a:r>
          </a:p>
          <a:p>
            <a:pPr algn="just"/>
            <a:endParaRPr lang="en-US" sz="2800" dirty="0" smtClean="0"/>
          </a:p>
          <a:p>
            <a:pPr algn="just"/>
            <a:r>
              <a:rPr lang="en-US" sz="2800" dirty="0" smtClean="0"/>
              <a:t>May or may not include data in transfer (e.g. unopened email message in mailbox of ISP until addressee downloads</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77</a:t>
            </a:fld>
            <a:endParaRPr lang="en-US" dirty="0">
              <a:solidFill>
                <a:schemeClr val="tx1"/>
              </a:solidFill>
            </a:endParaRPr>
          </a:p>
        </p:txBody>
      </p:sp>
    </p:spTree>
    <p:extLst>
      <p:ext uri="{BB962C8B-B14F-4D97-AF65-F5344CB8AC3E}">
        <p14:creationId xmlns:p14="http://schemas.microsoft.com/office/powerpoint/2010/main" val="39620371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7360"/>
            <a:ext cx="8229600" cy="4800600"/>
          </a:xfrm>
        </p:spPr>
        <p:txBody>
          <a:bodyPr rtlCol="0">
            <a:normAutofit fontScale="85000" lnSpcReduction="20000"/>
          </a:bodyPr>
          <a:lstStyle/>
          <a:p>
            <a:pPr marL="712788" indent="-712788" algn="just" eaLnBrk="1" fontAlgn="auto" hangingPunct="1">
              <a:lnSpc>
                <a:spcPct val="120000"/>
              </a:lnSpc>
              <a:spcAft>
                <a:spcPts val="0"/>
              </a:spcAft>
              <a:buFont typeface="+mj-lt"/>
              <a:buAutoNum type="arabicPeriod" startAt="2"/>
              <a:defRPr/>
            </a:pPr>
            <a:r>
              <a:rPr lang="en-GB" dirty="0" smtClean="0"/>
              <a:t>Each Party shall adopt such legislative and other measures as may be necessary to ensure that where its authorities search or similarly access a specific computer system or part of it, pursuant to paragraph 1.a, and have grounds to believe that the data sought is stored in another computer system or part of it in its territory, and</a:t>
            </a:r>
            <a:r>
              <a:rPr lang="en-GB" b="1" dirty="0" smtClean="0">
                <a:solidFill>
                  <a:srgbClr val="FF0000"/>
                </a:solidFill>
              </a:rPr>
              <a:t> </a:t>
            </a:r>
            <a:r>
              <a:rPr lang="en-GB" dirty="0" smtClean="0"/>
              <a:t>such data is lawfully accessible from or available to the initial system, the authorities shall be able to expeditiously </a:t>
            </a:r>
            <a:r>
              <a:rPr lang="en-GB" sz="3900" b="1" dirty="0" smtClean="0">
                <a:solidFill>
                  <a:srgbClr val="FF0000"/>
                </a:solidFill>
              </a:rPr>
              <a:t>extend the search or similar accessing</a:t>
            </a:r>
            <a:r>
              <a:rPr lang="en-GB" sz="3900" dirty="0" smtClean="0"/>
              <a:t> </a:t>
            </a:r>
            <a:r>
              <a:rPr lang="en-GB" dirty="0" smtClean="0"/>
              <a:t>to the other system.</a:t>
            </a:r>
          </a:p>
          <a:p>
            <a:pPr algn="just" eaLnBrk="1" fontAlgn="auto" hangingPunct="1">
              <a:lnSpc>
                <a:spcPct val="120000"/>
              </a:lnSpc>
              <a:spcAft>
                <a:spcPts val="0"/>
              </a:spcAft>
              <a:buFont typeface="Arial"/>
              <a:buNone/>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78</a:t>
            </a:fld>
            <a:endParaRPr lang="en-US" dirty="0">
              <a:solidFill>
                <a:schemeClr val="tx1"/>
              </a:solidFill>
            </a:endParaRPr>
          </a:p>
        </p:txBody>
      </p:sp>
    </p:spTree>
    <p:extLst>
      <p:ext uri="{BB962C8B-B14F-4D97-AF65-F5344CB8AC3E}">
        <p14:creationId xmlns:p14="http://schemas.microsoft.com/office/powerpoint/2010/main" val="279270855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Extending search or similar accessing</a:t>
            </a:r>
            <a:endParaRPr lang="en-US" sz="3600" b="1" dirty="0"/>
          </a:p>
        </p:txBody>
      </p:sp>
      <p:sp>
        <p:nvSpPr>
          <p:cNvPr id="3" name="Content Placeholder 2"/>
          <p:cNvSpPr>
            <a:spLocks noGrp="1"/>
          </p:cNvSpPr>
          <p:nvPr>
            <p:ph idx="1"/>
          </p:nvPr>
        </p:nvSpPr>
        <p:spPr>
          <a:xfrm>
            <a:off x="558800" y="1625918"/>
            <a:ext cx="8051800" cy="4525963"/>
          </a:xfrm>
        </p:spPr>
        <p:txBody>
          <a:bodyPr/>
          <a:lstStyle/>
          <a:p>
            <a:pPr algn="just"/>
            <a:r>
              <a:rPr lang="en-US" sz="2800" dirty="0" smtClean="0"/>
              <a:t>Extend search or similar access to other computer system or part of it if:</a:t>
            </a:r>
          </a:p>
          <a:p>
            <a:pPr lvl="1" algn="just"/>
            <a:r>
              <a:rPr lang="en-US" sz="2400" dirty="0" smtClean="0"/>
              <a:t>Grounds to believe that data required is in that computer system or part of it</a:t>
            </a:r>
          </a:p>
          <a:p>
            <a:pPr lvl="1" algn="just"/>
            <a:r>
              <a:rPr lang="en-US" sz="2400" dirty="0" smtClean="0"/>
              <a:t>The other computer system or part of it is also in the territory</a:t>
            </a:r>
          </a:p>
          <a:p>
            <a:pPr algn="just"/>
            <a:r>
              <a:rPr lang="en-US" sz="2800" dirty="0" smtClean="0"/>
              <a:t>Extension may be subject to conditions (e.g. authorization by judicial or other authority)</a:t>
            </a:r>
          </a:p>
          <a:p>
            <a:pPr algn="just"/>
            <a:r>
              <a:rPr lang="en-US" sz="2800" dirty="0" smtClean="0"/>
              <a:t>Data that is subject of extension must be lawfully accessible from/available to initial computer system</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79</a:t>
            </a:fld>
            <a:endParaRPr lang="en-US" dirty="0">
              <a:solidFill>
                <a:schemeClr val="tx1"/>
              </a:solidFill>
            </a:endParaRPr>
          </a:p>
        </p:txBody>
      </p:sp>
    </p:spTree>
    <p:extLst>
      <p:ext uri="{BB962C8B-B14F-4D97-AF65-F5344CB8AC3E}">
        <p14:creationId xmlns:p14="http://schemas.microsoft.com/office/powerpoint/2010/main" val="1880411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Service Provider</a:t>
            </a:r>
            <a:endParaRPr lang="en-US" sz="3400" dirty="0"/>
          </a:p>
        </p:txBody>
      </p:sp>
      <p:sp>
        <p:nvSpPr>
          <p:cNvPr id="3" name="Content Placeholder 2"/>
          <p:cNvSpPr>
            <a:spLocks noGrp="1"/>
          </p:cNvSpPr>
          <p:nvPr>
            <p:ph idx="1"/>
          </p:nvPr>
        </p:nvSpPr>
        <p:spPr>
          <a:xfrm>
            <a:off x="500742" y="1443237"/>
            <a:ext cx="8229600" cy="5191154"/>
          </a:xfrm>
        </p:spPr>
        <p:txBody>
          <a:bodyPr>
            <a:normAutofit lnSpcReduction="10000"/>
          </a:bodyPr>
          <a:lstStyle/>
          <a:p>
            <a:pPr algn="just">
              <a:spcBef>
                <a:spcPts val="600"/>
              </a:spcBef>
              <a:spcAft>
                <a:spcPts val="1200"/>
              </a:spcAft>
            </a:pPr>
            <a:r>
              <a:rPr lang="en-US" sz="2800" dirty="0"/>
              <a:t>Includes:	</a:t>
            </a:r>
          </a:p>
          <a:p>
            <a:pPr lvl="1" algn="just">
              <a:spcBef>
                <a:spcPts val="600"/>
              </a:spcBef>
              <a:spcAft>
                <a:spcPts val="1200"/>
              </a:spcAft>
            </a:pPr>
            <a:r>
              <a:rPr lang="en-US" sz="2400" dirty="0"/>
              <a:t>Entities that </a:t>
            </a:r>
            <a:r>
              <a:rPr lang="en-US" sz="2400" b="1" u="sng" dirty="0"/>
              <a:t>provide ability to communicate </a:t>
            </a:r>
            <a:r>
              <a:rPr lang="en-US" sz="2400" dirty="0"/>
              <a:t>by means of computer system</a:t>
            </a:r>
          </a:p>
          <a:p>
            <a:pPr lvl="1" algn="just">
              <a:spcBef>
                <a:spcPts val="600"/>
              </a:spcBef>
              <a:spcAft>
                <a:spcPts val="1200"/>
              </a:spcAft>
            </a:pPr>
            <a:r>
              <a:rPr lang="en-US" sz="2400" dirty="0"/>
              <a:t>Any entity that </a:t>
            </a:r>
            <a:r>
              <a:rPr lang="en-US" sz="2400" b="1" u="sng" dirty="0"/>
              <a:t>processes/stores computer data</a:t>
            </a:r>
            <a:r>
              <a:rPr lang="en-US" sz="2400" dirty="0"/>
              <a:t> on behalf of such entities</a:t>
            </a:r>
          </a:p>
          <a:p>
            <a:pPr algn="just">
              <a:spcBef>
                <a:spcPts val="600"/>
              </a:spcBef>
              <a:spcAft>
                <a:spcPts val="1200"/>
              </a:spcAft>
            </a:pPr>
            <a:r>
              <a:rPr lang="en-US" sz="2800" dirty="0" smtClean="0"/>
              <a:t>Includes both </a:t>
            </a:r>
            <a:r>
              <a:rPr lang="en-US" sz="2800" b="1" u="sng" dirty="0" smtClean="0"/>
              <a:t>private </a:t>
            </a:r>
            <a:r>
              <a:rPr lang="en-US" sz="2800" dirty="0" smtClean="0"/>
              <a:t>and </a:t>
            </a:r>
            <a:r>
              <a:rPr lang="en-US" sz="2800" b="1" u="sng" dirty="0" smtClean="0"/>
              <a:t>public </a:t>
            </a:r>
            <a:r>
              <a:rPr lang="en-US" sz="2800" dirty="0" smtClean="0"/>
              <a:t>entities</a:t>
            </a:r>
          </a:p>
          <a:p>
            <a:pPr algn="just">
              <a:spcBef>
                <a:spcPts val="600"/>
              </a:spcBef>
              <a:spcAft>
                <a:spcPts val="1200"/>
              </a:spcAft>
            </a:pPr>
            <a:r>
              <a:rPr lang="en-US" sz="2800" dirty="0" smtClean="0"/>
              <a:t>Irrelevant whether </a:t>
            </a:r>
            <a:r>
              <a:rPr lang="en-US" sz="2800" b="1" u="sng" dirty="0" smtClean="0"/>
              <a:t>users form closed group </a:t>
            </a:r>
            <a:r>
              <a:rPr lang="en-US" sz="2800" dirty="0" smtClean="0"/>
              <a:t>or whether </a:t>
            </a:r>
            <a:r>
              <a:rPr lang="en-US" sz="2800" b="1" u="sng" dirty="0" smtClean="0"/>
              <a:t>providers offer services to public</a:t>
            </a:r>
          </a:p>
          <a:p>
            <a:pPr algn="just">
              <a:spcBef>
                <a:spcPts val="600"/>
              </a:spcBef>
              <a:spcAft>
                <a:spcPts val="1200"/>
              </a:spcAft>
            </a:pPr>
            <a:r>
              <a:rPr lang="en-US" sz="2800" dirty="0" smtClean="0"/>
              <a:t>Irrelevant whether services provided </a:t>
            </a:r>
            <a:r>
              <a:rPr lang="en-US" sz="2800" b="1" u="sng" dirty="0" smtClean="0"/>
              <a:t>free of charge </a:t>
            </a:r>
            <a:r>
              <a:rPr lang="en-US" sz="2800" dirty="0" smtClean="0"/>
              <a:t>or </a:t>
            </a:r>
            <a:r>
              <a:rPr lang="en-US" sz="2800" b="1" u="sng" dirty="0" smtClean="0"/>
              <a:t>for fee</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8</a:t>
            </a:fld>
            <a:endParaRPr lang="en-US" dirty="0"/>
          </a:p>
        </p:txBody>
      </p:sp>
    </p:spTree>
    <p:extLst>
      <p:ext uri="{BB962C8B-B14F-4D97-AF65-F5344CB8AC3E}">
        <p14:creationId xmlns:p14="http://schemas.microsoft.com/office/powerpoint/2010/main" val="209082901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5920"/>
            <a:ext cx="8229600" cy="4984433"/>
          </a:xfrm>
        </p:spPr>
        <p:txBody>
          <a:bodyPr rtlCol="0">
            <a:normAutofit fontScale="77500" lnSpcReduction="20000"/>
          </a:bodyPr>
          <a:lstStyle/>
          <a:p>
            <a:pPr marL="514350" indent="-514350" algn="just" eaLnBrk="1" fontAlgn="auto" hangingPunct="1">
              <a:lnSpc>
                <a:spcPct val="110000"/>
              </a:lnSpc>
              <a:spcBef>
                <a:spcPts val="600"/>
              </a:spcBef>
              <a:spcAft>
                <a:spcPts val="1200"/>
              </a:spcAft>
              <a:buFont typeface="+mj-lt"/>
              <a:buAutoNum type="arabicPeriod" startAt="3"/>
              <a:defRPr/>
            </a:pPr>
            <a:r>
              <a:rPr lang="en-GB" dirty="0" smtClean="0"/>
              <a:t>Each Party shall adopt such legislative and other measures as may be necessary to empower its </a:t>
            </a:r>
            <a:r>
              <a:rPr lang="en-GB" sz="4100" b="1" dirty="0" smtClean="0">
                <a:solidFill>
                  <a:srgbClr val="FF0000"/>
                </a:solidFill>
              </a:rPr>
              <a:t>competent authorities</a:t>
            </a:r>
            <a:r>
              <a:rPr lang="en-GB" sz="4100" dirty="0" smtClean="0"/>
              <a:t> </a:t>
            </a:r>
            <a:r>
              <a:rPr lang="en-GB" dirty="0" smtClean="0"/>
              <a:t>to seize or similarly secure computer data accessed according to paragraphs 1 or 2. These measures shall include the power to:</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seize or similarly secure a computer system or part of it or a computer-data storage medium;</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make and retain a copy of those computer data;</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maintain the integrity of the relevant stored computer data;</a:t>
            </a:r>
          </a:p>
          <a:p>
            <a:pPr marL="914400" lvl="1" indent="-514350" algn="just" eaLnBrk="1" fontAlgn="auto" hangingPunct="1">
              <a:lnSpc>
                <a:spcPct val="110000"/>
              </a:lnSpc>
              <a:spcBef>
                <a:spcPts val="600"/>
              </a:spcBef>
              <a:spcAft>
                <a:spcPts val="1200"/>
              </a:spcAft>
              <a:buFont typeface="+mj-lt"/>
              <a:buAutoNum type="alphaLcParenR"/>
              <a:defRPr/>
            </a:pPr>
            <a:r>
              <a:rPr lang="en-GB" dirty="0" smtClean="0"/>
              <a:t>render inaccessible or remove those computer data in the accessed computer system.</a:t>
            </a:r>
          </a:p>
          <a:p>
            <a:pPr algn="just" eaLnBrk="1" fontAlgn="auto" hangingPunct="1">
              <a:lnSpc>
                <a:spcPct val="110000"/>
              </a:lnSpc>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80</a:t>
            </a:fld>
            <a:endParaRPr lang="en-US" dirty="0">
              <a:solidFill>
                <a:schemeClr val="tx1"/>
              </a:solidFill>
            </a:endParaRPr>
          </a:p>
        </p:txBody>
      </p:sp>
    </p:spTree>
    <p:extLst>
      <p:ext uri="{BB962C8B-B14F-4D97-AF65-F5344CB8AC3E}">
        <p14:creationId xmlns:p14="http://schemas.microsoft.com/office/powerpoint/2010/main" val="74189983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Competent authorities</a:t>
            </a:r>
            <a:endParaRPr lang="en-US" sz="3600" b="1" dirty="0"/>
          </a:p>
        </p:txBody>
      </p:sp>
      <p:sp>
        <p:nvSpPr>
          <p:cNvPr id="3" name="Content Placeholder 2"/>
          <p:cNvSpPr>
            <a:spLocks noGrp="1"/>
          </p:cNvSpPr>
          <p:nvPr>
            <p:ph idx="1"/>
          </p:nvPr>
        </p:nvSpPr>
        <p:spPr>
          <a:xfrm>
            <a:off x="635000" y="1493838"/>
            <a:ext cx="8051800" cy="4525963"/>
          </a:xfrm>
        </p:spPr>
        <p:txBody>
          <a:bodyPr/>
          <a:lstStyle/>
          <a:p>
            <a:pPr algn="just"/>
            <a:r>
              <a:rPr lang="en-US" dirty="0" smtClean="0"/>
              <a:t>May be:</a:t>
            </a:r>
          </a:p>
          <a:p>
            <a:pPr lvl="1" algn="just"/>
            <a:r>
              <a:rPr lang="en-US" dirty="0" smtClean="0"/>
              <a:t>Law enforcement officer</a:t>
            </a:r>
          </a:p>
          <a:p>
            <a:pPr lvl="1" algn="just"/>
            <a:r>
              <a:rPr lang="en-US" dirty="0" smtClean="0"/>
              <a:t>Judicial officer</a:t>
            </a:r>
          </a:p>
          <a:p>
            <a:pPr lvl="1" algn="just"/>
            <a:r>
              <a:rPr lang="en-US" dirty="0"/>
              <a:t>Prosecutor or judge</a:t>
            </a:r>
            <a:endParaRPr lang="en-US" dirty="0" smtClean="0"/>
          </a:p>
          <a:p>
            <a:pPr lvl="1" algn="just"/>
            <a:r>
              <a:rPr lang="en-US" dirty="0"/>
              <a:t>Administrative </a:t>
            </a:r>
            <a:r>
              <a:rPr lang="en-US" dirty="0" smtClean="0"/>
              <a:t>officer</a:t>
            </a:r>
          </a:p>
          <a:p>
            <a:pPr lvl="1" algn="just"/>
            <a:endParaRPr lang="en-US" dirty="0"/>
          </a:p>
          <a:p>
            <a:pPr algn="just"/>
            <a:r>
              <a:rPr lang="en-US" dirty="0" smtClean="0"/>
              <a:t>May vary depending on type of computer data involved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81</a:t>
            </a:fld>
            <a:endParaRPr lang="en-US" dirty="0">
              <a:solidFill>
                <a:schemeClr val="tx1"/>
              </a:solidFill>
            </a:endParaRPr>
          </a:p>
        </p:txBody>
      </p:sp>
    </p:spTree>
    <p:extLst>
      <p:ext uri="{BB962C8B-B14F-4D97-AF65-F5344CB8AC3E}">
        <p14:creationId xmlns:p14="http://schemas.microsoft.com/office/powerpoint/2010/main" val="18621642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320"/>
            <a:ext cx="8229600" cy="4740593"/>
          </a:xfrm>
        </p:spPr>
        <p:txBody>
          <a:bodyPr rtlCol="0">
            <a:normAutofit fontScale="77500" lnSpcReduction="20000"/>
          </a:bodyPr>
          <a:lstStyle/>
          <a:p>
            <a:pPr marL="514350" indent="-514350" algn="just" eaLnBrk="1" fontAlgn="auto" hangingPunct="1">
              <a:spcBef>
                <a:spcPts val="600"/>
              </a:spcBef>
              <a:spcAft>
                <a:spcPts val="1200"/>
              </a:spcAft>
              <a:buFont typeface="+mj-lt"/>
              <a:buAutoNum type="arabicPeriod" startAt="3"/>
              <a:defRPr/>
            </a:pPr>
            <a:r>
              <a:rPr lang="en-GB" dirty="0" smtClean="0"/>
              <a:t>Each Party shall adopt such legislative and other measures as may be necessary to empower its competent authorities to seize or similarly secure computer data accessed according to paragraphs 1 or 2. These measures shall include the power to:</a:t>
            </a:r>
          </a:p>
          <a:p>
            <a:pPr marL="914400" lvl="1" indent="-514350" algn="just" eaLnBrk="1" fontAlgn="auto" hangingPunct="1">
              <a:spcBef>
                <a:spcPts val="600"/>
              </a:spcBef>
              <a:spcAft>
                <a:spcPts val="1200"/>
              </a:spcAft>
              <a:buFont typeface="+mj-lt"/>
              <a:buAutoNum type="alphaLcParenR"/>
              <a:defRPr/>
            </a:pPr>
            <a:r>
              <a:rPr lang="en-GB" sz="3300" b="1" dirty="0" smtClean="0">
                <a:solidFill>
                  <a:srgbClr val="FF0000"/>
                </a:solidFill>
              </a:rPr>
              <a:t>seize or similarly secure a computer system or part of it or a computer-data storage medium</a:t>
            </a:r>
            <a:r>
              <a:rPr lang="en-GB" dirty="0" smtClean="0"/>
              <a:t>;</a:t>
            </a:r>
          </a:p>
          <a:p>
            <a:pPr marL="914400" lvl="1" indent="-514350" algn="just" eaLnBrk="1" fontAlgn="auto" hangingPunct="1">
              <a:spcBef>
                <a:spcPts val="600"/>
              </a:spcBef>
              <a:spcAft>
                <a:spcPts val="1200"/>
              </a:spcAft>
              <a:buFont typeface="+mj-lt"/>
              <a:buAutoNum type="alphaLcParenR"/>
              <a:defRPr/>
            </a:pPr>
            <a:r>
              <a:rPr lang="en-GB" dirty="0" smtClean="0"/>
              <a:t>make and retain a copy of those computer data;</a:t>
            </a:r>
          </a:p>
          <a:p>
            <a:pPr marL="914400" lvl="1" indent="-514350" algn="just" eaLnBrk="1" fontAlgn="auto" hangingPunct="1">
              <a:spcBef>
                <a:spcPts val="600"/>
              </a:spcBef>
              <a:spcAft>
                <a:spcPts val="1200"/>
              </a:spcAft>
              <a:buFont typeface="+mj-lt"/>
              <a:buAutoNum type="alphaLcParenR"/>
              <a:defRPr/>
            </a:pPr>
            <a:r>
              <a:rPr lang="en-GB" dirty="0" smtClean="0"/>
              <a:t>maintain the integrity of the relevant stored computer data;</a:t>
            </a:r>
          </a:p>
          <a:p>
            <a:pPr marL="914400" lvl="1" indent="-514350" algn="just" eaLnBrk="1" fontAlgn="auto" hangingPunct="1">
              <a:spcBef>
                <a:spcPts val="600"/>
              </a:spcBef>
              <a:spcAft>
                <a:spcPts val="1200"/>
              </a:spcAft>
              <a:buFont typeface="+mj-lt"/>
              <a:buAutoNum type="alphaLcParenR"/>
              <a:defRPr/>
            </a:pPr>
            <a:r>
              <a:rPr lang="en-GB" dirty="0" smtClean="0"/>
              <a:t>render inaccessible or remove those computer data in the accessed computer system.</a:t>
            </a:r>
          </a:p>
          <a:p>
            <a:pPr algn="just" eaLnBrk="1" fontAlgn="auto" hangingPunct="1">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82</a:t>
            </a:fld>
            <a:endParaRPr lang="en-US" dirty="0">
              <a:solidFill>
                <a:schemeClr val="tx1"/>
              </a:solidFill>
            </a:endParaRPr>
          </a:p>
        </p:txBody>
      </p:sp>
    </p:spTree>
    <p:extLst>
      <p:ext uri="{BB962C8B-B14F-4D97-AF65-F5344CB8AC3E}">
        <p14:creationId xmlns:p14="http://schemas.microsoft.com/office/powerpoint/2010/main" val="21673185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Seize or similarly secure</a:t>
            </a:r>
            <a:endParaRPr lang="en-US" sz="3600" b="1" dirty="0"/>
          </a:p>
        </p:txBody>
      </p:sp>
      <p:sp>
        <p:nvSpPr>
          <p:cNvPr id="3" name="Content Placeholder 2"/>
          <p:cNvSpPr>
            <a:spLocks noGrp="1"/>
          </p:cNvSpPr>
          <p:nvPr>
            <p:ph idx="1"/>
          </p:nvPr>
        </p:nvSpPr>
        <p:spPr>
          <a:xfrm>
            <a:off x="457200" y="1600518"/>
            <a:ext cx="8351520" cy="4525963"/>
          </a:xfrm>
        </p:spPr>
        <p:txBody>
          <a:bodyPr/>
          <a:lstStyle/>
          <a:p>
            <a:pPr marL="0" indent="0" algn="just">
              <a:spcBef>
                <a:spcPts val="600"/>
              </a:spcBef>
              <a:spcAft>
                <a:spcPts val="600"/>
              </a:spcAft>
              <a:buNone/>
            </a:pPr>
            <a:r>
              <a:rPr lang="en-US" b="1" dirty="0" smtClean="0"/>
              <a:t>Seize: </a:t>
            </a:r>
          </a:p>
          <a:p>
            <a:pPr algn="just">
              <a:spcBef>
                <a:spcPts val="0"/>
              </a:spcBef>
              <a:spcAft>
                <a:spcPts val="1200"/>
              </a:spcAft>
            </a:pPr>
            <a:r>
              <a:rPr lang="en-US" sz="2800" dirty="0" smtClean="0"/>
              <a:t>taking away physical medium upon which data or information is recorded, or to make and retain copy of such information</a:t>
            </a:r>
            <a:endParaRPr lang="en-US" sz="2800" dirty="0"/>
          </a:p>
          <a:p>
            <a:pPr marL="0" indent="0" algn="just">
              <a:spcBef>
                <a:spcPts val="600"/>
              </a:spcBef>
              <a:spcAft>
                <a:spcPts val="600"/>
              </a:spcAft>
              <a:buNone/>
            </a:pPr>
            <a:r>
              <a:rPr lang="en-US" b="1" dirty="0" smtClean="0"/>
              <a:t>Similarly secure: </a:t>
            </a:r>
          </a:p>
          <a:p>
            <a:pPr algn="just">
              <a:spcBef>
                <a:spcPts val="0"/>
              </a:spcBef>
              <a:spcAft>
                <a:spcPts val="1200"/>
              </a:spcAft>
            </a:pPr>
            <a:r>
              <a:rPr lang="en-US" sz="2800" dirty="0" smtClean="0"/>
              <a:t>other means by which intangible data is removed, rendered inaccessible</a:t>
            </a:r>
          </a:p>
          <a:p>
            <a:pPr algn="just">
              <a:spcBef>
                <a:spcPts val="0"/>
              </a:spcBef>
              <a:spcAft>
                <a:spcPts val="1200"/>
              </a:spcAft>
            </a:pPr>
            <a:endParaRPr lang="en-US" sz="1100" dirty="0" smtClean="0"/>
          </a:p>
          <a:p>
            <a:pPr marL="0" indent="0" algn="just">
              <a:spcBef>
                <a:spcPts val="600"/>
              </a:spcBef>
              <a:spcAft>
                <a:spcPts val="1200"/>
              </a:spcAft>
              <a:buNone/>
            </a:pPr>
            <a:r>
              <a:rPr lang="en-US" dirty="0" smtClean="0"/>
              <a:t>Both </a:t>
            </a:r>
            <a:r>
              <a:rPr lang="en-US" dirty="0"/>
              <a:t>terms </a:t>
            </a:r>
            <a:r>
              <a:rPr lang="en-US" dirty="0" smtClean="0"/>
              <a:t>used, Article </a:t>
            </a:r>
            <a:r>
              <a:rPr lang="en-US" dirty="0"/>
              <a:t>19 is technology-neutral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83</a:t>
            </a:fld>
            <a:endParaRPr lang="en-US" dirty="0">
              <a:solidFill>
                <a:schemeClr val="tx1"/>
              </a:solidFill>
            </a:endParaRPr>
          </a:p>
        </p:txBody>
      </p:sp>
    </p:spTree>
    <p:extLst>
      <p:ext uri="{BB962C8B-B14F-4D97-AF65-F5344CB8AC3E}">
        <p14:creationId xmlns:p14="http://schemas.microsoft.com/office/powerpoint/2010/main" val="9149747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120"/>
            <a:ext cx="8229600" cy="4816793"/>
          </a:xfrm>
        </p:spPr>
        <p:txBody>
          <a:bodyPr rtlCol="0">
            <a:normAutofit fontScale="85000" lnSpcReduction="10000"/>
          </a:bodyPr>
          <a:lstStyle/>
          <a:p>
            <a:pPr marL="514350" indent="-514350" algn="just" eaLnBrk="1" fontAlgn="auto" hangingPunct="1">
              <a:lnSpc>
                <a:spcPct val="90000"/>
              </a:lnSpc>
              <a:spcBef>
                <a:spcPts val="600"/>
              </a:spcBef>
              <a:spcAft>
                <a:spcPts val="1200"/>
              </a:spcAft>
              <a:buFont typeface="+mj-lt"/>
              <a:buAutoNum type="arabicPeriod" startAt="3"/>
              <a:defRPr/>
            </a:pPr>
            <a:r>
              <a:rPr lang="en-GB" dirty="0" smtClean="0"/>
              <a:t>Each Party shall adopt such legislative and other measures as may be necessary to empower its competent authorities to seize or similarly secure computer data accessed according to paragraphs 1 or 2. These measures shall include the power to:</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seize or similarly secure a computer system or part of it or a computer-data storage medium;</a:t>
            </a:r>
          </a:p>
          <a:p>
            <a:pPr marL="914400" lvl="1" indent="-514350" algn="just" eaLnBrk="1" fontAlgn="auto" hangingPunct="1">
              <a:lnSpc>
                <a:spcPct val="90000"/>
              </a:lnSpc>
              <a:spcBef>
                <a:spcPts val="600"/>
              </a:spcBef>
              <a:spcAft>
                <a:spcPts val="1200"/>
              </a:spcAft>
              <a:buFont typeface="+mj-lt"/>
              <a:buAutoNum type="alphaLcParenR"/>
              <a:defRPr/>
            </a:pPr>
            <a:r>
              <a:rPr lang="en-GB" sz="3800" b="1" dirty="0" smtClean="0">
                <a:solidFill>
                  <a:srgbClr val="FF0000"/>
                </a:solidFill>
              </a:rPr>
              <a:t>make and retain a copy</a:t>
            </a:r>
            <a:r>
              <a:rPr lang="en-GB" sz="3800" dirty="0" smtClean="0"/>
              <a:t> </a:t>
            </a:r>
            <a:r>
              <a:rPr lang="en-GB" dirty="0" smtClean="0"/>
              <a:t>of those computer data;</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maintain the integrity of the relevant stored computer data;</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render inaccessible or remove those computer data in the accessed computer system.</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84</a:t>
            </a:fld>
            <a:endParaRPr lang="en-US" dirty="0">
              <a:solidFill>
                <a:schemeClr val="tx1"/>
              </a:solidFill>
            </a:endParaRPr>
          </a:p>
        </p:txBody>
      </p:sp>
    </p:spTree>
    <p:extLst>
      <p:ext uri="{BB962C8B-B14F-4D97-AF65-F5344CB8AC3E}">
        <p14:creationId xmlns:p14="http://schemas.microsoft.com/office/powerpoint/2010/main" val="254573889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smtClean="0"/>
              <a:t>Make or retain copy</a:t>
            </a:r>
            <a:endParaRPr lang="en-US" sz="3600" b="1" dirty="0"/>
          </a:p>
        </p:txBody>
      </p:sp>
      <p:sp>
        <p:nvSpPr>
          <p:cNvPr id="3" name="Content Placeholder 2"/>
          <p:cNvSpPr>
            <a:spLocks noGrp="1"/>
          </p:cNvSpPr>
          <p:nvPr>
            <p:ph idx="1"/>
          </p:nvPr>
        </p:nvSpPr>
        <p:spPr>
          <a:xfrm>
            <a:off x="635000" y="1737360"/>
            <a:ext cx="8051800" cy="4282441"/>
          </a:xfrm>
        </p:spPr>
        <p:txBody>
          <a:bodyPr/>
          <a:lstStyle/>
          <a:p>
            <a:pPr algn="just"/>
            <a:r>
              <a:rPr lang="en-US" dirty="0" smtClean="0"/>
              <a:t>Seizure does not necessarily entail measure of physically taking computer systems or computer data storage mediums</a:t>
            </a:r>
          </a:p>
          <a:p>
            <a:pPr algn="just"/>
            <a:endParaRPr lang="en-US" dirty="0"/>
          </a:p>
          <a:p>
            <a:pPr algn="just"/>
            <a:r>
              <a:rPr lang="en-US" dirty="0" smtClean="0"/>
              <a:t>Where it is possible, law enforcement officials may make or retain a copy of relevant data</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85</a:t>
            </a:fld>
            <a:endParaRPr lang="en-US" dirty="0">
              <a:solidFill>
                <a:schemeClr val="tx1"/>
              </a:solidFill>
            </a:endParaRPr>
          </a:p>
        </p:txBody>
      </p:sp>
    </p:spTree>
    <p:extLst>
      <p:ext uri="{BB962C8B-B14F-4D97-AF65-F5344CB8AC3E}">
        <p14:creationId xmlns:p14="http://schemas.microsoft.com/office/powerpoint/2010/main" val="24144680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640"/>
            <a:ext cx="8229600" cy="4998720"/>
          </a:xfrm>
        </p:spPr>
        <p:txBody>
          <a:bodyPr rtlCol="0">
            <a:normAutofit fontScale="85000" lnSpcReduction="10000"/>
          </a:bodyPr>
          <a:lstStyle/>
          <a:p>
            <a:pPr marL="514350" indent="-514350" algn="just" eaLnBrk="1" fontAlgn="auto" hangingPunct="1">
              <a:lnSpc>
                <a:spcPct val="90000"/>
              </a:lnSpc>
              <a:spcBef>
                <a:spcPts val="600"/>
              </a:spcBef>
              <a:spcAft>
                <a:spcPts val="1200"/>
              </a:spcAft>
              <a:buFont typeface="+mj-lt"/>
              <a:buAutoNum type="arabicPeriod" startAt="3"/>
              <a:defRPr/>
            </a:pPr>
            <a:r>
              <a:rPr lang="en-GB" dirty="0" smtClean="0"/>
              <a:t>Each Party shall adopt such legislative and other measures as may be necessary to empower its competent authorities to seize or similarly secure computer data accessed according to paragraphs 1 or 2. These measures shall include the power to:</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seize or similarly secure a computer system or part of it or a computer-data storage medium;</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make and retain a copy of those computer data;</a:t>
            </a:r>
          </a:p>
          <a:p>
            <a:pPr marL="914400" lvl="1" indent="-514350" algn="just" eaLnBrk="1" fontAlgn="auto" hangingPunct="1">
              <a:lnSpc>
                <a:spcPct val="90000"/>
              </a:lnSpc>
              <a:spcBef>
                <a:spcPts val="600"/>
              </a:spcBef>
              <a:spcAft>
                <a:spcPts val="1200"/>
              </a:spcAft>
              <a:buFont typeface="+mj-lt"/>
              <a:buAutoNum type="alphaLcParenR"/>
              <a:defRPr/>
            </a:pPr>
            <a:r>
              <a:rPr lang="en-GB" sz="3600" b="1" dirty="0" smtClean="0">
                <a:solidFill>
                  <a:srgbClr val="FF0000"/>
                </a:solidFill>
              </a:rPr>
              <a:t>maintain the integrity</a:t>
            </a:r>
            <a:r>
              <a:rPr lang="en-GB" sz="3600" dirty="0" smtClean="0"/>
              <a:t> </a:t>
            </a:r>
            <a:r>
              <a:rPr lang="en-GB" dirty="0" smtClean="0"/>
              <a:t>of the relevant stored computer data;</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render inaccessible or remove those computer data in the accessed computer system.</a:t>
            </a:r>
          </a:p>
          <a:p>
            <a:pPr algn="just" eaLnBrk="1" fontAlgn="auto" hangingPunct="1">
              <a:lnSpc>
                <a:spcPct val="90000"/>
              </a:lnSpc>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86</a:t>
            </a:fld>
            <a:endParaRPr lang="en-US" dirty="0">
              <a:solidFill>
                <a:schemeClr val="tx1"/>
              </a:solidFill>
            </a:endParaRPr>
          </a:p>
        </p:txBody>
      </p:sp>
    </p:spTree>
    <p:extLst>
      <p:ext uri="{BB962C8B-B14F-4D97-AF65-F5344CB8AC3E}">
        <p14:creationId xmlns:p14="http://schemas.microsoft.com/office/powerpoint/2010/main" val="9242531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smtClean="0"/>
              <a:t>Maintain the integrity</a:t>
            </a:r>
            <a:endParaRPr lang="en-US" sz="3600" b="1" dirty="0"/>
          </a:p>
        </p:txBody>
      </p:sp>
      <p:sp>
        <p:nvSpPr>
          <p:cNvPr id="3" name="Content Placeholder 2"/>
          <p:cNvSpPr>
            <a:spLocks noGrp="1"/>
          </p:cNvSpPr>
          <p:nvPr>
            <p:ph idx="1"/>
          </p:nvPr>
        </p:nvSpPr>
        <p:spPr>
          <a:xfrm>
            <a:off x="635000" y="1737360"/>
            <a:ext cx="8051800" cy="4282441"/>
          </a:xfrm>
        </p:spPr>
        <p:txBody>
          <a:bodyPr/>
          <a:lstStyle/>
          <a:p>
            <a:pPr algn="just"/>
            <a:r>
              <a:rPr lang="en-US" dirty="0" smtClean="0"/>
              <a:t>Data which is copied or removed is maintained in the same state in which they were found at the time of seizure</a:t>
            </a:r>
          </a:p>
          <a:p>
            <a:pPr algn="just"/>
            <a:endParaRPr lang="en-US" dirty="0"/>
          </a:p>
          <a:p>
            <a:pPr algn="just"/>
            <a:r>
              <a:rPr lang="en-US" dirty="0" smtClean="0"/>
              <a:t>Data which is copied or removed is to remain unchanged during time of criminal proceedings</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87</a:t>
            </a:fld>
            <a:endParaRPr lang="en-US" dirty="0">
              <a:solidFill>
                <a:schemeClr val="tx1"/>
              </a:solidFill>
            </a:endParaRPr>
          </a:p>
        </p:txBody>
      </p:sp>
    </p:spTree>
    <p:extLst>
      <p:ext uri="{BB962C8B-B14F-4D97-AF65-F5344CB8AC3E}">
        <p14:creationId xmlns:p14="http://schemas.microsoft.com/office/powerpoint/2010/main" val="36983630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938713"/>
          </a:xfrm>
        </p:spPr>
        <p:txBody>
          <a:bodyPr rtlCol="0">
            <a:normAutofit fontScale="85000" lnSpcReduction="10000"/>
          </a:bodyPr>
          <a:lstStyle/>
          <a:p>
            <a:pPr marL="514350" indent="-514350" algn="just" eaLnBrk="1" fontAlgn="auto" hangingPunct="1">
              <a:lnSpc>
                <a:spcPct val="90000"/>
              </a:lnSpc>
              <a:spcBef>
                <a:spcPts val="600"/>
              </a:spcBef>
              <a:spcAft>
                <a:spcPts val="1200"/>
              </a:spcAft>
              <a:buFont typeface="+mj-lt"/>
              <a:buAutoNum type="arabicPeriod" startAt="3"/>
              <a:defRPr/>
            </a:pPr>
            <a:r>
              <a:rPr lang="en-GB" dirty="0" smtClean="0"/>
              <a:t>Each Party shall adopt such legislative and other measures as may be necessary to empower its competent authorities to seize or similarly secure computer data accessed according to paragraphs 1 or 2. These measures shall include the power to:</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seize or similarly secure a computer system or part of it or a computer-data storage medium;</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make and retain a copy of those computer data;</a:t>
            </a:r>
          </a:p>
          <a:p>
            <a:pPr marL="914400" lvl="1" indent="-514350" algn="just" eaLnBrk="1" fontAlgn="auto" hangingPunct="1">
              <a:lnSpc>
                <a:spcPct val="90000"/>
              </a:lnSpc>
              <a:spcBef>
                <a:spcPts val="600"/>
              </a:spcBef>
              <a:spcAft>
                <a:spcPts val="1200"/>
              </a:spcAft>
              <a:buFont typeface="+mj-lt"/>
              <a:buAutoNum type="alphaLcParenR"/>
              <a:defRPr/>
            </a:pPr>
            <a:r>
              <a:rPr lang="en-GB" dirty="0" smtClean="0"/>
              <a:t>maintain the integrity of the relevant stored computer data;</a:t>
            </a:r>
          </a:p>
          <a:p>
            <a:pPr marL="914400" lvl="1" indent="-514350" algn="just" eaLnBrk="1" fontAlgn="auto" hangingPunct="1">
              <a:lnSpc>
                <a:spcPct val="90000"/>
              </a:lnSpc>
              <a:spcBef>
                <a:spcPts val="600"/>
              </a:spcBef>
              <a:spcAft>
                <a:spcPts val="1200"/>
              </a:spcAft>
              <a:buFont typeface="+mj-lt"/>
              <a:buAutoNum type="alphaLcParenR"/>
              <a:defRPr/>
            </a:pPr>
            <a:r>
              <a:rPr lang="en-GB" sz="3600" b="1" dirty="0" smtClean="0">
                <a:solidFill>
                  <a:srgbClr val="FF0000"/>
                </a:solidFill>
              </a:rPr>
              <a:t>render inaccessible or remove</a:t>
            </a:r>
            <a:r>
              <a:rPr lang="en-GB" sz="3600" dirty="0" smtClean="0"/>
              <a:t> </a:t>
            </a:r>
            <a:r>
              <a:rPr lang="en-GB" dirty="0" smtClean="0"/>
              <a:t>those computer data in the accessed computer system.</a:t>
            </a:r>
          </a:p>
          <a:p>
            <a:pPr algn="just" eaLnBrk="1" fontAlgn="auto" hangingPunct="1">
              <a:lnSpc>
                <a:spcPct val="90000"/>
              </a:lnSpc>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88</a:t>
            </a:fld>
            <a:endParaRPr lang="en-US" dirty="0">
              <a:solidFill>
                <a:schemeClr val="tx1"/>
              </a:solidFill>
            </a:endParaRPr>
          </a:p>
        </p:txBody>
      </p:sp>
    </p:spTree>
    <p:extLst>
      <p:ext uri="{BB962C8B-B14F-4D97-AF65-F5344CB8AC3E}">
        <p14:creationId xmlns:p14="http://schemas.microsoft.com/office/powerpoint/2010/main" val="56323008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smtClean="0"/>
              <a:t>Render inaccessible or remove data</a:t>
            </a:r>
            <a:endParaRPr lang="en-US" sz="3600" b="1" dirty="0"/>
          </a:p>
        </p:txBody>
      </p:sp>
      <p:sp>
        <p:nvSpPr>
          <p:cNvPr id="3" name="Content Placeholder 2"/>
          <p:cNvSpPr>
            <a:spLocks noGrp="1"/>
          </p:cNvSpPr>
          <p:nvPr>
            <p:ph idx="1"/>
          </p:nvPr>
        </p:nvSpPr>
        <p:spPr>
          <a:xfrm>
            <a:off x="635000" y="1645920"/>
            <a:ext cx="7945120" cy="4348481"/>
          </a:xfrm>
        </p:spPr>
        <p:txBody>
          <a:bodyPr/>
          <a:lstStyle/>
          <a:p>
            <a:pPr algn="just"/>
            <a:r>
              <a:rPr lang="en-US" sz="2800" dirty="0" smtClean="0"/>
              <a:t>Data may be rendered inaccessible through any technical measure including encryption</a:t>
            </a:r>
          </a:p>
          <a:p>
            <a:pPr marL="0" indent="0" algn="just">
              <a:buNone/>
            </a:pPr>
            <a:endParaRPr lang="en-US" sz="2800" dirty="0" smtClean="0"/>
          </a:p>
          <a:p>
            <a:pPr algn="just"/>
            <a:r>
              <a:rPr lang="en-US" sz="2800" dirty="0" smtClean="0"/>
              <a:t>To be applied where danger or social harm is involved (e.g. instructions on making bombs, child pornography) </a:t>
            </a:r>
          </a:p>
          <a:p>
            <a:pPr algn="just"/>
            <a:endParaRPr lang="en-US" sz="2800" dirty="0"/>
          </a:p>
          <a:p>
            <a:pPr algn="just"/>
            <a:r>
              <a:rPr lang="en-US" sz="2800" dirty="0" smtClean="0"/>
              <a:t>Removal and rendering inaccessible data is temporary measure whereby suspect is temporarily deprived of data</a:t>
            </a:r>
            <a:endParaRPr lang="en-US" sz="28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89</a:t>
            </a:fld>
            <a:endParaRPr lang="en-US" dirty="0">
              <a:solidFill>
                <a:schemeClr val="tx1"/>
              </a:solidFill>
            </a:endParaRPr>
          </a:p>
        </p:txBody>
      </p:sp>
    </p:spTree>
    <p:extLst>
      <p:ext uri="{BB962C8B-B14F-4D97-AF65-F5344CB8AC3E}">
        <p14:creationId xmlns:p14="http://schemas.microsoft.com/office/powerpoint/2010/main" val="272307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849"/>
            <a:ext cx="8229600" cy="1143000"/>
          </a:xfrm>
        </p:spPr>
        <p:txBody>
          <a:bodyPr/>
          <a:lstStyle/>
          <a:p>
            <a:r>
              <a:rPr lang="en-US" sz="3400" b="1" dirty="0" smtClean="0"/>
              <a:t>Subscriber Information</a:t>
            </a:r>
            <a:endParaRPr lang="en-US" sz="3400" b="1" dirty="0"/>
          </a:p>
        </p:txBody>
      </p:sp>
      <p:sp>
        <p:nvSpPr>
          <p:cNvPr id="3" name="Content Placeholder 2"/>
          <p:cNvSpPr>
            <a:spLocks noGrp="1"/>
          </p:cNvSpPr>
          <p:nvPr>
            <p:ph idx="1"/>
          </p:nvPr>
        </p:nvSpPr>
        <p:spPr>
          <a:xfrm>
            <a:off x="422704" y="1404810"/>
            <a:ext cx="8246043" cy="5124538"/>
          </a:xfrm>
        </p:spPr>
        <p:txBody>
          <a:bodyPr>
            <a:normAutofit/>
          </a:bodyPr>
          <a:lstStyle/>
          <a:p>
            <a:pPr algn="just">
              <a:spcBef>
                <a:spcPts val="600"/>
              </a:spcBef>
              <a:spcAft>
                <a:spcPts val="1200"/>
              </a:spcAft>
            </a:pPr>
            <a:r>
              <a:rPr lang="en-US" sz="2800" b="1" u="sng" dirty="0" smtClean="0"/>
              <a:t>Information </a:t>
            </a:r>
            <a:r>
              <a:rPr lang="en-US" sz="2800" dirty="0" smtClean="0"/>
              <a:t>in form </a:t>
            </a:r>
            <a:r>
              <a:rPr lang="en-US" sz="2800" dirty="0"/>
              <a:t>of computer </a:t>
            </a:r>
            <a:r>
              <a:rPr lang="en-US" sz="2800" dirty="0" smtClean="0"/>
              <a:t>data/any other form held </a:t>
            </a:r>
            <a:r>
              <a:rPr lang="en-US" sz="2800" dirty="0"/>
              <a:t>by a service </a:t>
            </a:r>
            <a:r>
              <a:rPr lang="en-US" sz="2800" dirty="0" smtClean="0"/>
              <a:t>provider </a:t>
            </a:r>
            <a:r>
              <a:rPr lang="en-US" sz="2800" b="1" u="sng" dirty="0"/>
              <a:t>relating to subscribers</a:t>
            </a:r>
            <a:r>
              <a:rPr lang="en-US" sz="2800" b="1" dirty="0"/>
              <a:t> </a:t>
            </a:r>
            <a:r>
              <a:rPr lang="en-US" sz="2800" dirty="0"/>
              <a:t>of its </a:t>
            </a:r>
            <a:r>
              <a:rPr lang="en-US" sz="2800" dirty="0" smtClean="0"/>
              <a:t>services (other than content data and traffic data)</a:t>
            </a:r>
          </a:p>
          <a:p>
            <a:pPr algn="just">
              <a:spcBef>
                <a:spcPts val="600"/>
              </a:spcBef>
              <a:spcAft>
                <a:spcPts val="1200"/>
              </a:spcAft>
            </a:pPr>
            <a:r>
              <a:rPr lang="en-US" sz="2800" b="1" u="sng" dirty="0" smtClean="0"/>
              <a:t>Most often sought information</a:t>
            </a:r>
            <a:r>
              <a:rPr lang="en-US" sz="2800" b="1" dirty="0" smtClean="0"/>
              <a:t> </a:t>
            </a:r>
            <a:r>
              <a:rPr lang="en-US" sz="2800" dirty="0" smtClean="0"/>
              <a:t>in criminal investigations</a:t>
            </a:r>
          </a:p>
          <a:p>
            <a:pPr algn="just">
              <a:spcBef>
                <a:spcPts val="600"/>
              </a:spcBef>
              <a:spcAft>
                <a:spcPts val="1200"/>
              </a:spcAft>
            </a:pPr>
            <a:r>
              <a:rPr lang="en-US" sz="2800" b="1" u="sng" dirty="0" smtClean="0"/>
              <a:t>Less privacy sensitive </a:t>
            </a:r>
            <a:r>
              <a:rPr lang="en-US" sz="2800" dirty="0" smtClean="0"/>
              <a:t>than traffic data and content data</a:t>
            </a:r>
          </a:p>
          <a:p>
            <a:pPr algn="just">
              <a:spcBef>
                <a:spcPts val="600"/>
              </a:spcBef>
              <a:spcAft>
                <a:spcPts val="1200"/>
              </a:spcAft>
            </a:pPr>
            <a:r>
              <a:rPr lang="en-US" sz="2800" dirty="0" smtClean="0"/>
              <a:t>Usually </a:t>
            </a:r>
            <a:r>
              <a:rPr lang="en-US" sz="2800" b="1" u="sng" dirty="0" smtClean="0"/>
              <a:t>held by private sector service providers</a:t>
            </a:r>
            <a:r>
              <a:rPr lang="en-US" sz="2800" dirty="0" smtClean="0"/>
              <a:t>, obtained through production orders</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9</a:t>
            </a:fld>
            <a:endParaRPr lang="en-US" dirty="0"/>
          </a:p>
        </p:txBody>
      </p:sp>
    </p:spTree>
    <p:extLst>
      <p:ext uri="{BB962C8B-B14F-4D97-AF65-F5344CB8AC3E}">
        <p14:creationId xmlns:p14="http://schemas.microsoft.com/office/powerpoint/2010/main" val="175277923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950720"/>
            <a:ext cx="8229600" cy="4543743"/>
          </a:xfrm>
        </p:spPr>
        <p:txBody>
          <a:bodyPr/>
          <a:lstStyle/>
          <a:p>
            <a:pPr marL="514350" indent="-514350" algn="just" eaLnBrk="1" hangingPunct="1">
              <a:buFont typeface="+mj-lt"/>
              <a:buAutoNum type="arabicPeriod" startAt="4"/>
            </a:pPr>
            <a:r>
              <a:rPr lang="en-GB" sz="2800" dirty="0" smtClean="0"/>
              <a:t>Each Party shall adopt such legislative and other measures as may be necessary to empower its competent authorities to</a:t>
            </a:r>
            <a:r>
              <a:rPr lang="en-GB" sz="2800" b="1" dirty="0" smtClean="0">
                <a:solidFill>
                  <a:srgbClr val="FF0000"/>
                </a:solidFill>
              </a:rPr>
              <a:t> </a:t>
            </a:r>
            <a:r>
              <a:rPr lang="en-GB" b="1" dirty="0" smtClean="0">
                <a:solidFill>
                  <a:srgbClr val="FF0000"/>
                </a:solidFill>
              </a:rPr>
              <a:t>order any person who has knowledge about the functioning of the computer system or measures applied to protect the computer data</a:t>
            </a:r>
            <a:r>
              <a:rPr lang="en-GB" sz="2800" dirty="0" smtClean="0"/>
              <a:t> therein to provide, as is reasonable, the necessary information, to enable the undertaking of the measures referred to in paragraphs 1 and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en-GB" sz="3400" b="1" dirty="0"/>
              <a:t>Article 19</a:t>
            </a:r>
            <a:r>
              <a:rPr lang="en-GB" sz="3400" b="1" dirty="0" smtClean="0"/>
              <a:t/>
            </a:r>
            <a:br>
              <a:rPr lang="en-GB" sz="3400" b="1" dirty="0" smtClean="0"/>
            </a:br>
            <a:r>
              <a:rPr lang="en-GB" sz="3400" b="1" dirty="0" smtClean="0"/>
              <a:t>Search </a:t>
            </a:r>
            <a:r>
              <a:rPr lang="en-GB" sz="3400" b="1" dirty="0"/>
              <a:t>and</a:t>
            </a:r>
            <a:r>
              <a:rPr lang="en-GB" sz="3400" b="1" dirty="0" smtClean="0"/>
              <a:t> Seizure </a:t>
            </a:r>
            <a:r>
              <a:rPr lang="en-GB" sz="3400" b="1" dirty="0"/>
              <a:t>of</a:t>
            </a:r>
            <a:r>
              <a:rPr lang="en-GB" sz="3400" b="1" dirty="0" smtClean="0"/>
              <a:t> Stored Computer Data </a:t>
            </a:r>
            <a:endParaRPr lang="en-GB" sz="34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90</a:t>
            </a:fld>
            <a:endParaRPr lang="en-US" dirty="0">
              <a:solidFill>
                <a:schemeClr val="tx1"/>
              </a:solidFill>
            </a:endParaRPr>
          </a:p>
        </p:txBody>
      </p:sp>
    </p:spTree>
    <p:extLst>
      <p:ext uri="{BB962C8B-B14F-4D97-AF65-F5344CB8AC3E}">
        <p14:creationId xmlns:p14="http://schemas.microsoft.com/office/powerpoint/2010/main" val="250172412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en-US" sz="3600" b="1" dirty="0" smtClean="0"/>
              <a:t>Ordering persons to protect data</a:t>
            </a:r>
            <a:endParaRPr lang="en-US" sz="3600" b="1" dirty="0"/>
          </a:p>
        </p:txBody>
      </p:sp>
      <p:sp>
        <p:nvSpPr>
          <p:cNvPr id="3" name="Content Placeholder 2"/>
          <p:cNvSpPr>
            <a:spLocks noGrp="1"/>
          </p:cNvSpPr>
          <p:nvPr>
            <p:ph idx="1"/>
          </p:nvPr>
        </p:nvSpPr>
        <p:spPr>
          <a:xfrm>
            <a:off x="574040" y="1417320"/>
            <a:ext cx="8051800" cy="4206241"/>
          </a:xfrm>
        </p:spPr>
        <p:txBody>
          <a:bodyPr/>
          <a:lstStyle/>
          <a:p>
            <a:pPr algn="just">
              <a:spcBef>
                <a:spcPts val="600"/>
              </a:spcBef>
              <a:spcAft>
                <a:spcPts val="1200"/>
              </a:spcAft>
            </a:pPr>
            <a:r>
              <a:rPr lang="en-US" sz="2800" dirty="0" smtClean="0"/>
              <a:t>System administrators often need to be consulted concerning technical modalities on how search should be conducted</a:t>
            </a:r>
            <a:endParaRPr lang="en-US" sz="2800" dirty="0"/>
          </a:p>
          <a:p>
            <a:pPr algn="just">
              <a:spcBef>
                <a:spcPts val="600"/>
              </a:spcBef>
              <a:spcAft>
                <a:spcPts val="1200"/>
              </a:spcAft>
            </a:pPr>
            <a:r>
              <a:rPr lang="en-US" sz="2800" dirty="0" smtClean="0"/>
              <a:t>Prevents economic burden on legitimate businesses by giving them legal basis to cooperate with law enforcement looking to conduct search and seizures</a:t>
            </a:r>
            <a:endParaRPr lang="en-US" sz="2800" dirty="0"/>
          </a:p>
          <a:p>
            <a:pPr algn="just">
              <a:spcBef>
                <a:spcPts val="600"/>
              </a:spcBef>
              <a:spcAft>
                <a:spcPts val="1200"/>
              </a:spcAft>
            </a:pPr>
            <a:r>
              <a:rPr lang="en-US" sz="2800" dirty="0" smtClean="0"/>
              <a:t>Increases effectiveness and improves cost efficiency of measure </a:t>
            </a:r>
          </a:p>
          <a:p>
            <a:pPr algn="just">
              <a:spcBef>
                <a:spcPts val="600"/>
              </a:spcBef>
              <a:spcAft>
                <a:spcPts val="1200"/>
              </a:spcAft>
            </a:pPr>
            <a:r>
              <a:rPr lang="en-US" sz="2800" dirty="0" smtClean="0"/>
              <a:t>Measures must be reasonable and not unreasonably threaten privacy</a:t>
            </a:r>
            <a:endParaRPr lang="en-US" sz="28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91</a:t>
            </a:fld>
            <a:endParaRPr lang="en-US" dirty="0">
              <a:solidFill>
                <a:schemeClr val="tx1"/>
              </a:solidFill>
            </a:endParaRPr>
          </a:p>
        </p:txBody>
      </p:sp>
    </p:spTree>
    <p:extLst>
      <p:ext uri="{BB962C8B-B14F-4D97-AF65-F5344CB8AC3E}">
        <p14:creationId xmlns:p14="http://schemas.microsoft.com/office/powerpoint/2010/main" val="30611863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92</a:t>
            </a:fld>
            <a:endParaRPr lang="en-US" dirty="0"/>
          </a:p>
        </p:txBody>
      </p:sp>
      <p:sp>
        <p:nvSpPr>
          <p:cNvPr id="5" name="Rectangle 3"/>
          <p:cNvSpPr txBox="1">
            <a:spLocks/>
          </p:cNvSpPr>
          <p:nvPr/>
        </p:nvSpPr>
        <p:spPr bwMode="auto">
          <a:xfrm>
            <a:off x="348344" y="899160"/>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Real-time Collection of Traffic Data</a:t>
            </a:r>
            <a:endParaRPr lang="en-GB" altLang="x-none"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en-GB" altLang="x-none" sz="2800" b="1" i="1" dirty="0" smtClean="0">
                <a:ea typeface="ＭＳ Ｐゴシック" pitchFamily="34" charset="-128"/>
              </a:rPr>
              <a:t>(Article 20 – Budapest Convention)</a:t>
            </a:r>
          </a:p>
          <a:p>
            <a:pPr marL="0" indent="0" algn="ctr" eaLnBrk="1" hangingPunct="1">
              <a:lnSpc>
                <a:spcPct val="80000"/>
              </a:lnSpc>
              <a:spcBef>
                <a:spcPts val="600"/>
              </a:spcBef>
              <a:spcAft>
                <a:spcPts val="1200"/>
              </a:spcAft>
              <a:buFont typeface="Arial" pitchFamily="34" charset="0"/>
              <a:buNone/>
              <a:defRPr/>
            </a:pPr>
            <a:endParaRPr lang="en-GB" altLang="x-none" sz="2800" b="1"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smtClean="0">
                <a:ea typeface="ＭＳ Ｐゴシック" pitchFamily="34" charset="-128"/>
              </a:rPr>
              <a:t>Allows </a:t>
            </a:r>
            <a:r>
              <a:rPr lang="en-GB" altLang="x-none" sz="2800" i="1" dirty="0">
                <a:ea typeface="ＭＳ Ｐゴシック" pitchFamily="34" charset="-128"/>
              </a:rPr>
              <a:t>alive </a:t>
            </a:r>
            <a:r>
              <a:rPr lang="en-GB" altLang="x-none" sz="2800" i="1" dirty="0" smtClean="0">
                <a:ea typeface="ＭＳ Ｐゴシック" pitchFamily="34" charset="-128"/>
              </a:rPr>
              <a:t>investigations</a:t>
            </a:r>
          </a:p>
          <a:p>
            <a:pPr algn="ctr" eaLnBrk="1" hangingPunct="1">
              <a:lnSpc>
                <a:spcPct val="80000"/>
              </a:lnSpc>
              <a:spcBef>
                <a:spcPts val="600"/>
              </a:spcBef>
              <a:spcAft>
                <a:spcPts val="1200"/>
              </a:spcAft>
              <a:defRPr/>
            </a:pPr>
            <a:r>
              <a:rPr lang="en-GB" altLang="x-none" sz="2800" i="1" dirty="0" smtClean="0">
                <a:ea typeface="ＭＳ Ｐゴシック" pitchFamily="34" charset="-128"/>
              </a:rPr>
              <a:t>Intrusive measure, requires </a:t>
            </a:r>
            <a:r>
              <a:rPr lang="en-GB" altLang="x-none" sz="2800" i="1" dirty="0">
                <a:ea typeface="ＭＳ Ｐゴシック" pitchFamily="34" charset="-128"/>
              </a:rPr>
              <a:t>proper legislation </a:t>
            </a: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smtClean="0">
                <a:ea typeface="ＭＳ Ｐゴシック" pitchFamily="34" charset="-128"/>
              </a:rPr>
              <a:t>Law </a:t>
            </a:r>
            <a:r>
              <a:rPr lang="en-GB" altLang="x-none" sz="2800" i="1" dirty="0">
                <a:ea typeface="ＭＳ Ｐゴシック" pitchFamily="34" charset="-128"/>
              </a:rPr>
              <a:t>enforcement authorities to collect or record, through technical means, data in real time, and </a:t>
            </a:r>
            <a:endParaRPr lang="en-GB" altLang="x-none" sz="2800" i="1" dirty="0" smtClean="0">
              <a:ea typeface="ＭＳ Ｐゴシック" pitchFamily="34" charset="-128"/>
            </a:endParaRPr>
          </a:p>
          <a:p>
            <a:pPr algn="ctr" eaLnBrk="1" hangingPunct="1">
              <a:lnSpc>
                <a:spcPct val="80000"/>
              </a:lnSpc>
              <a:spcBef>
                <a:spcPts val="600"/>
              </a:spcBef>
              <a:spcAft>
                <a:spcPts val="1200"/>
              </a:spcAft>
              <a:defRPr/>
            </a:pPr>
            <a:r>
              <a:rPr lang="en-GB" altLang="x-none" sz="2800" i="1" dirty="0" smtClean="0">
                <a:ea typeface="ＭＳ Ｐゴシック" pitchFamily="34" charset="-128"/>
              </a:rPr>
              <a:t>Power </a:t>
            </a:r>
            <a:r>
              <a:rPr lang="en-GB" altLang="x-none" sz="2800" i="1" dirty="0">
                <a:ea typeface="ＭＳ Ｐゴシック" pitchFamily="34" charset="-128"/>
              </a:rPr>
              <a:t>to compel service providers to collect or record data from their costumers, </a:t>
            </a:r>
            <a:r>
              <a:rPr lang="en-GB" altLang="x-none" sz="2800" i="1" dirty="0" smtClean="0">
                <a:ea typeface="ＭＳ Ｐゴシック" pitchFamily="34" charset="-128"/>
              </a:rPr>
              <a:t>in </a:t>
            </a:r>
            <a:r>
              <a:rPr lang="en-GB" altLang="x-none" sz="2800" i="1" dirty="0">
                <a:ea typeface="ＭＳ Ｐゴシック" pitchFamily="34" charset="-128"/>
              </a:rPr>
              <a:t>real time</a:t>
            </a:r>
            <a:r>
              <a:rPr lang="en-GB" altLang="x-none" sz="2800" i="1" dirty="0" smtClean="0">
                <a:ea typeface="ＭＳ Ｐゴシック" pitchFamily="34" charset="-128"/>
              </a:rPr>
              <a:t>.</a:t>
            </a:r>
            <a:endParaRPr lang="en-GB" altLang="x-none" sz="2800" i="1" dirty="0">
              <a:ea typeface="ＭＳ Ｐゴシック" pitchFamily="34" charset="-128"/>
            </a:endParaRPr>
          </a:p>
        </p:txBody>
      </p:sp>
    </p:spTree>
    <p:extLst>
      <p:ext uri="{BB962C8B-B14F-4D97-AF65-F5344CB8AC3E}">
        <p14:creationId xmlns:p14="http://schemas.microsoft.com/office/powerpoint/2010/main" val="397896064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20</a:t>
            </a:r>
            <a:r>
              <a:rPr lang="en-GB" sz="4000" b="1" dirty="0" smtClean="0"/>
              <a:t/>
            </a:r>
            <a:br>
              <a:rPr lang="en-GB" sz="4000" b="1" dirty="0" smtClean="0"/>
            </a:br>
            <a:r>
              <a:rPr lang="en-GB" sz="4000" b="1" dirty="0" smtClean="0"/>
              <a:t>Real</a:t>
            </a:r>
            <a:r>
              <a:rPr lang="en-GB" sz="4000" b="1" dirty="0"/>
              <a:t>-time</a:t>
            </a:r>
            <a:r>
              <a:rPr lang="en-GB" sz="4000" b="1" dirty="0" smtClean="0"/>
              <a:t> Collection </a:t>
            </a:r>
            <a:r>
              <a:rPr lang="en-GB" sz="4000" b="1" dirty="0"/>
              <a:t>of</a:t>
            </a:r>
            <a:r>
              <a:rPr lang="en-GB" sz="4000" b="1" dirty="0" smtClean="0"/>
              <a:t> Traffic Data</a:t>
            </a:r>
            <a:endParaRPr lang="en-GB" sz="4000" dirty="0"/>
          </a:p>
        </p:txBody>
      </p:sp>
      <p:sp>
        <p:nvSpPr>
          <p:cNvPr id="121859" name="Rectangle 3"/>
          <p:cNvSpPr>
            <a:spLocks noGrp="1" noChangeArrowheads="1"/>
          </p:cNvSpPr>
          <p:nvPr>
            <p:ph type="body" idx="1"/>
          </p:nvPr>
        </p:nvSpPr>
        <p:spPr>
          <a:xfrm>
            <a:off x="457200" y="1920240"/>
            <a:ext cx="8229600" cy="4696460"/>
          </a:xfrm>
        </p:spPr>
        <p:txBody>
          <a:bodyPr rtlCol="0">
            <a:noAutofit/>
          </a:bodyPr>
          <a:lstStyle/>
          <a:p>
            <a:pPr marL="457200" indent="-457200" algn="just" eaLnBrk="1" fontAlgn="auto" hangingPunct="1">
              <a:lnSpc>
                <a:spcPct val="90000"/>
              </a:lnSpc>
              <a:spcBef>
                <a:spcPts val="600"/>
              </a:spcBef>
              <a:spcAft>
                <a:spcPts val="1200"/>
              </a:spcAft>
              <a:buFont typeface="+mj-lt"/>
              <a:buAutoNum type="arabicPeriod"/>
              <a:defRPr/>
            </a:pPr>
            <a:r>
              <a:rPr lang="en-GB" sz="2400" dirty="0" smtClean="0">
                <a:latin typeface="+mj-lt"/>
              </a:rPr>
              <a:t>Each </a:t>
            </a:r>
            <a:r>
              <a:rPr lang="en-GB" sz="2400" dirty="0">
                <a:latin typeface="+mj-lt"/>
              </a:rPr>
              <a:t>Party shall adopt such legislative and other measures as may be necessary to empower its competent authorities </a:t>
            </a:r>
            <a:r>
              <a:rPr lang="en-GB" sz="2400" dirty="0" smtClean="0">
                <a:latin typeface="+mj-lt"/>
              </a:rPr>
              <a:t>to:</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solidFill>
                  <a:prstClr val="black"/>
                </a:solidFill>
              </a:rPr>
              <a:t>collect </a:t>
            </a:r>
            <a:r>
              <a:rPr lang="en-GB" sz="2000" dirty="0">
                <a:solidFill>
                  <a:prstClr val="black"/>
                </a:solidFill>
              </a:rPr>
              <a:t>or record through the application of technical means on the territory of that </a:t>
            </a:r>
            <a:r>
              <a:rPr lang="en-GB" sz="2000" dirty="0" smtClean="0">
                <a:solidFill>
                  <a:prstClr val="black"/>
                </a:solidFill>
              </a:rPr>
              <a:t>Party</a:t>
            </a:r>
            <a:r>
              <a:rPr lang="en-GB"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latin typeface="+mj-lt"/>
              </a:rPr>
              <a:t>compel </a:t>
            </a:r>
            <a:r>
              <a:rPr lang="en-GB" sz="2000" dirty="0">
                <a:latin typeface="+mj-lt"/>
              </a:rPr>
              <a:t>a service provider, within its existing technical </a:t>
            </a:r>
            <a:r>
              <a:rPr lang="en-GB" sz="2000" dirty="0" smtClean="0">
                <a:latin typeface="+mj-lt"/>
              </a:rPr>
              <a:t>capability:</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a:t>
            </a:r>
            <a:r>
              <a:rPr lang="en-GB" sz="1800" dirty="0">
                <a:latin typeface="+mj-lt"/>
              </a:rPr>
              <a:t>collect or record through the application of technical means on the territory of that Party; </a:t>
            </a:r>
            <a:r>
              <a:rPr lang="en-GB" sz="1800" dirty="0" smtClean="0">
                <a:latin typeface="+mj-lt"/>
              </a:rPr>
              <a:t>or</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a:t>
            </a:r>
            <a:r>
              <a:rPr lang="en-GB" sz="1800" dirty="0">
                <a:latin typeface="+mj-lt"/>
              </a:rPr>
              <a:t>co-operate and assist the competent authorities in the collection or recording </a:t>
            </a:r>
            <a:r>
              <a:rPr lang="en-GB" sz="1800" dirty="0" smtClean="0">
                <a:latin typeface="+mj-lt"/>
              </a:rPr>
              <a:t>of,</a:t>
            </a:r>
          </a:p>
          <a:p>
            <a:pPr marL="811213" lvl="1" indent="0" algn="just" eaLnBrk="1" fontAlgn="auto" hangingPunct="1">
              <a:lnSpc>
                <a:spcPct val="90000"/>
              </a:lnSpc>
              <a:spcBef>
                <a:spcPts val="600"/>
              </a:spcBef>
              <a:spcAft>
                <a:spcPts val="1200"/>
              </a:spcAft>
              <a:buNone/>
              <a:defRPr/>
            </a:pPr>
            <a:r>
              <a:rPr lang="en-GB" sz="2000" dirty="0" smtClean="0">
                <a:latin typeface="+mj-lt"/>
              </a:rPr>
              <a:t>traffic </a:t>
            </a:r>
            <a:r>
              <a:rPr lang="en-GB" sz="2000" dirty="0">
                <a:latin typeface="+mj-lt"/>
              </a:rPr>
              <a:t>data, in real-time, associated with specified communications in its territory transmitted by means of a computer system.</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93</a:t>
            </a:fld>
            <a:endParaRPr lang="en-US"/>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Article 20</a:t>
            </a:r>
            <a:br>
              <a:rPr lang="en-GB" sz="3600" b="1" dirty="0">
                <a:solidFill>
                  <a:prstClr val="black"/>
                </a:solidFill>
              </a:rPr>
            </a:br>
            <a:r>
              <a:rPr lang="en-GB" sz="3600" b="1" dirty="0">
                <a:solidFill>
                  <a:prstClr val="black"/>
                </a:solidFill>
              </a:rPr>
              <a:t>Real-time Collection of Traffic Data</a:t>
            </a:r>
            <a:endParaRPr lang="en-US" dirty="0"/>
          </a:p>
        </p:txBody>
      </p:sp>
      <p:sp>
        <p:nvSpPr>
          <p:cNvPr id="3" name="Content Placeholder 2"/>
          <p:cNvSpPr>
            <a:spLocks noGrp="1"/>
          </p:cNvSpPr>
          <p:nvPr>
            <p:ph idx="1"/>
          </p:nvPr>
        </p:nvSpPr>
        <p:spPr>
          <a:xfrm>
            <a:off x="457200" y="1950720"/>
            <a:ext cx="8229600" cy="4175443"/>
          </a:xfrm>
        </p:spPr>
        <p:txBody>
          <a:bodyPr/>
          <a:lstStyle/>
          <a:p>
            <a:pPr marL="514350" indent="-514350" algn="just">
              <a:buFont typeface="+mj-lt"/>
              <a:buAutoNum type="arabicPeriod" startAt="2"/>
            </a:pPr>
            <a:r>
              <a:rPr lang="en-US" sz="2800" dirty="0" smtClean="0"/>
              <a:t>Where a Party, due to the established principles of its domestic legal system, cannot 	adopt the measures referred to in paragraph 	1.a, it may instead adopt legislative and other 	measures as may be necessary to ensure the 	real-time collection or recording of traffic 	data associated with specified 	communications transmitted in its territory, 	through the application of technical means 	on that territory.</a:t>
            </a:r>
            <a:endParaRPr lang="en-US" sz="2800"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94</a:t>
            </a:fld>
            <a:endParaRPr lang="en-US"/>
          </a:p>
        </p:txBody>
      </p:sp>
    </p:spTree>
    <p:extLst>
      <p:ext uri="{BB962C8B-B14F-4D97-AF65-F5344CB8AC3E}">
        <p14:creationId xmlns:p14="http://schemas.microsoft.com/office/powerpoint/2010/main" val="24570564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prstClr val="black"/>
                </a:solidFill>
              </a:rPr>
              <a:t>Article 20</a:t>
            </a:r>
            <a:br>
              <a:rPr lang="en-GB" sz="3600" b="1" dirty="0">
                <a:solidFill>
                  <a:prstClr val="black"/>
                </a:solidFill>
              </a:rPr>
            </a:br>
            <a:r>
              <a:rPr lang="en-GB" sz="3600" b="1" dirty="0">
                <a:solidFill>
                  <a:prstClr val="black"/>
                </a:solidFill>
              </a:rPr>
              <a:t>Real-time Collection of Traffic Data</a:t>
            </a:r>
            <a:endParaRPr lang="en-US" dirty="0"/>
          </a:p>
        </p:txBody>
      </p:sp>
      <p:sp>
        <p:nvSpPr>
          <p:cNvPr id="3" name="Content Placeholder 2"/>
          <p:cNvSpPr>
            <a:spLocks noGrp="1"/>
          </p:cNvSpPr>
          <p:nvPr>
            <p:ph idx="1"/>
          </p:nvPr>
        </p:nvSpPr>
        <p:spPr>
          <a:xfrm>
            <a:off x="457200" y="1965960"/>
            <a:ext cx="8229600" cy="4160203"/>
          </a:xfrm>
        </p:spPr>
        <p:txBody>
          <a:bodyPr/>
          <a:lstStyle/>
          <a:p>
            <a:pPr marL="514350" indent="-514350" algn="just">
              <a:spcBef>
                <a:spcPts val="600"/>
              </a:spcBef>
              <a:spcAft>
                <a:spcPts val="1200"/>
              </a:spcAft>
              <a:buFont typeface="+mj-lt"/>
              <a:buAutoNum type="arabicPeriod" startAt="3"/>
            </a:pPr>
            <a:r>
              <a:rPr lang="en-US" sz="2800" dirty="0" smtClean="0"/>
              <a:t>Each </a:t>
            </a:r>
            <a:r>
              <a:rPr lang="en-US" sz="2800" dirty="0"/>
              <a:t>Party shall adopt such legislative </a:t>
            </a:r>
            <a:r>
              <a:rPr lang="en-US" sz="2800" dirty="0" smtClean="0"/>
              <a:t>and other </a:t>
            </a:r>
            <a:r>
              <a:rPr lang="en-US" sz="2800" dirty="0"/>
              <a:t>measures as may be necessary </a:t>
            </a:r>
            <a:r>
              <a:rPr lang="en-US" sz="2800" dirty="0" smtClean="0"/>
              <a:t>to oblige a service </a:t>
            </a:r>
            <a:r>
              <a:rPr lang="en-US" sz="2800" dirty="0"/>
              <a:t>provider to keep </a:t>
            </a:r>
            <a:r>
              <a:rPr lang="en-US" sz="2800" dirty="0" smtClean="0"/>
              <a:t>confidential the </a:t>
            </a:r>
            <a:r>
              <a:rPr lang="en-US" sz="2800" dirty="0"/>
              <a:t>fact of the execution of any </a:t>
            </a:r>
            <a:r>
              <a:rPr lang="en-US" sz="2800" dirty="0" smtClean="0"/>
              <a:t>power provided </a:t>
            </a:r>
            <a:r>
              <a:rPr lang="en-US" sz="2800" dirty="0"/>
              <a:t>for in </a:t>
            </a:r>
            <a:r>
              <a:rPr lang="en-US" sz="2800" dirty="0" smtClean="0"/>
              <a:t>this article </a:t>
            </a:r>
            <a:r>
              <a:rPr lang="en-US" sz="2800" dirty="0"/>
              <a:t>and </a:t>
            </a:r>
            <a:r>
              <a:rPr lang="en-US" sz="2800" dirty="0" smtClean="0"/>
              <a:t>any information </a:t>
            </a:r>
            <a:r>
              <a:rPr lang="en-US" sz="2800" dirty="0"/>
              <a:t>relating to it</a:t>
            </a:r>
            <a:r>
              <a:rPr lang="en-US" sz="2800" dirty="0" smtClean="0"/>
              <a:t>.</a:t>
            </a:r>
          </a:p>
          <a:p>
            <a:pPr marL="514350" indent="-514350" algn="just">
              <a:spcBef>
                <a:spcPts val="600"/>
              </a:spcBef>
              <a:spcAft>
                <a:spcPts val="1200"/>
              </a:spcAft>
              <a:buFont typeface="+mj-lt"/>
              <a:buAutoNum type="arabicPeriod" startAt="3"/>
            </a:pPr>
            <a:endParaRPr lang="en-US" sz="2800" dirty="0" smtClean="0"/>
          </a:p>
          <a:p>
            <a:pPr marL="514350" indent="-514350" algn="just">
              <a:spcBef>
                <a:spcPts val="600"/>
              </a:spcBef>
              <a:spcAft>
                <a:spcPts val="1200"/>
              </a:spcAft>
              <a:buFont typeface="+mj-lt"/>
              <a:buAutoNum type="arabicPeriod" startAt="3"/>
            </a:pPr>
            <a:r>
              <a:rPr lang="en-US" sz="2800" dirty="0" smtClean="0"/>
              <a:t>The </a:t>
            </a:r>
            <a:r>
              <a:rPr lang="en-US" sz="2800" dirty="0"/>
              <a:t>powers and procedures referred to in </a:t>
            </a:r>
            <a:r>
              <a:rPr lang="en-US" sz="2800" dirty="0" smtClean="0"/>
              <a:t>this article </a:t>
            </a:r>
            <a:r>
              <a:rPr lang="en-US" sz="2800" dirty="0"/>
              <a:t>shall be subject to Articles 14 and 15</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95</a:t>
            </a:fld>
            <a:endParaRPr lang="en-US"/>
          </a:p>
        </p:txBody>
      </p:sp>
    </p:spTree>
    <p:extLst>
      <p:ext uri="{BB962C8B-B14F-4D97-AF65-F5344CB8AC3E}">
        <p14:creationId xmlns:p14="http://schemas.microsoft.com/office/powerpoint/2010/main" val="3917878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20</a:t>
            </a:r>
            <a:r>
              <a:rPr lang="en-GB" sz="4000" b="1" dirty="0" smtClean="0"/>
              <a:t/>
            </a:r>
            <a:br>
              <a:rPr lang="en-GB" sz="4000" b="1" dirty="0" smtClean="0"/>
            </a:br>
            <a:r>
              <a:rPr lang="en-GB" sz="4000" b="1" dirty="0" smtClean="0"/>
              <a:t>Real</a:t>
            </a:r>
            <a:r>
              <a:rPr lang="en-GB" sz="4000" b="1" dirty="0"/>
              <a:t>-time</a:t>
            </a:r>
            <a:r>
              <a:rPr lang="en-GB" sz="4000" b="1" dirty="0" smtClean="0"/>
              <a:t> Collection </a:t>
            </a:r>
            <a:r>
              <a:rPr lang="en-GB" sz="4000" b="1" dirty="0"/>
              <a:t>of</a:t>
            </a:r>
            <a:r>
              <a:rPr lang="en-GB" sz="4000" b="1" dirty="0" smtClean="0"/>
              <a:t> Traffic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96</a:t>
            </a:fld>
            <a:endParaRPr lang="en-US" dirty="0">
              <a:solidFill>
                <a:schemeClr val="tx1"/>
              </a:solidFill>
            </a:endParaRPr>
          </a:p>
        </p:txBody>
      </p:sp>
      <p:sp>
        <p:nvSpPr>
          <p:cNvPr id="6" name="Rectangle 3"/>
          <p:cNvSpPr txBox="1">
            <a:spLocks noChangeArrowheads="1"/>
          </p:cNvSpPr>
          <p:nvPr/>
        </p:nvSpPr>
        <p:spPr bwMode="auto">
          <a:xfrm>
            <a:off x="457200" y="185928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en-GB" sz="2400" dirty="0" smtClean="0">
                <a:latin typeface="+mj-lt"/>
              </a:rPr>
              <a:t>Each Party shall adopt such legislative and other measures as may be necessary to empower its </a:t>
            </a:r>
            <a:r>
              <a:rPr lang="en-GB" b="1" dirty="0" smtClean="0">
                <a:solidFill>
                  <a:srgbClr val="FF0000"/>
                </a:solidFill>
                <a:latin typeface="+mj-lt"/>
              </a:rPr>
              <a:t>competent authorities </a:t>
            </a:r>
            <a:r>
              <a:rPr lang="en-GB" sz="2400" dirty="0" smtClean="0">
                <a:latin typeface="+mj-lt"/>
              </a:rPr>
              <a:t>to:</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solidFill>
                  <a:prstClr val="black"/>
                </a:solidFill>
              </a:rPr>
              <a:t>collect or record through the application of technical means on the territory of that Party</a:t>
            </a:r>
            <a:r>
              <a:rPr lang="en-GB"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latin typeface="+mj-lt"/>
              </a:rPr>
              <a:t>compel a service provider, within its existing technical capability:</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collect or record through the application of technical means on the territory of that Party; or</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co-operate and assist the competent authorities in the collection or recording of,</a:t>
            </a:r>
          </a:p>
          <a:p>
            <a:pPr marL="811213" lvl="1" indent="0" algn="just" eaLnBrk="1" fontAlgn="auto" hangingPunct="1">
              <a:lnSpc>
                <a:spcPct val="90000"/>
              </a:lnSpc>
              <a:spcBef>
                <a:spcPts val="600"/>
              </a:spcBef>
              <a:spcAft>
                <a:spcPts val="1200"/>
              </a:spcAft>
              <a:buFont typeface="Arial" charset="0"/>
              <a:buNone/>
              <a:defRPr/>
            </a:pPr>
            <a:r>
              <a:rPr lang="en-GB" sz="2000" dirty="0" smtClean="0">
                <a:latin typeface="+mj-lt"/>
              </a:rPr>
              <a:t>traffic data, in real-time, associated with specified communications in its territory transmitted by means of a computer system.</a:t>
            </a:r>
            <a:endParaRPr lang="en-GB" sz="2000" dirty="0">
              <a:latin typeface="+mj-lt"/>
            </a:endParaRPr>
          </a:p>
        </p:txBody>
      </p:sp>
    </p:spTree>
    <p:extLst>
      <p:ext uri="{BB962C8B-B14F-4D97-AF65-F5344CB8AC3E}">
        <p14:creationId xmlns:p14="http://schemas.microsoft.com/office/powerpoint/2010/main" val="119906130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Competent authorities</a:t>
            </a:r>
            <a:endParaRPr lang="en-US" sz="3600" b="1" dirty="0"/>
          </a:p>
        </p:txBody>
      </p:sp>
      <p:sp>
        <p:nvSpPr>
          <p:cNvPr id="3" name="Content Placeholder 2"/>
          <p:cNvSpPr>
            <a:spLocks noGrp="1"/>
          </p:cNvSpPr>
          <p:nvPr>
            <p:ph idx="1"/>
          </p:nvPr>
        </p:nvSpPr>
        <p:spPr>
          <a:xfrm>
            <a:off x="635000" y="1493838"/>
            <a:ext cx="8229600" cy="4525963"/>
          </a:xfrm>
        </p:spPr>
        <p:txBody>
          <a:bodyPr/>
          <a:lstStyle/>
          <a:p>
            <a:pPr algn="just"/>
            <a:r>
              <a:rPr lang="en-US" dirty="0" smtClean="0"/>
              <a:t>May be:</a:t>
            </a:r>
          </a:p>
          <a:p>
            <a:pPr lvl="1" algn="just"/>
            <a:r>
              <a:rPr lang="en-US" dirty="0" smtClean="0"/>
              <a:t>Law enforcement officer</a:t>
            </a:r>
          </a:p>
          <a:p>
            <a:pPr lvl="1" algn="just"/>
            <a:r>
              <a:rPr lang="en-US" dirty="0" smtClean="0"/>
              <a:t>Judicial officer</a:t>
            </a:r>
          </a:p>
          <a:p>
            <a:pPr lvl="1" algn="just"/>
            <a:r>
              <a:rPr lang="en-US" dirty="0"/>
              <a:t>Prosecutor or judge</a:t>
            </a:r>
            <a:endParaRPr lang="en-US" dirty="0" smtClean="0"/>
          </a:p>
          <a:p>
            <a:pPr lvl="1" algn="just"/>
            <a:r>
              <a:rPr lang="en-US" dirty="0" smtClean="0"/>
              <a:t>Administrative officer</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97</a:t>
            </a:fld>
            <a:endParaRPr lang="en-US" dirty="0">
              <a:solidFill>
                <a:schemeClr val="tx1"/>
              </a:solidFill>
            </a:endParaRPr>
          </a:p>
        </p:txBody>
      </p:sp>
    </p:spTree>
    <p:extLst>
      <p:ext uri="{BB962C8B-B14F-4D97-AF65-F5344CB8AC3E}">
        <p14:creationId xmlns:p14="http://schemas.microsoft.com/office/powerpoint/2010/main" val="38545696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GB" sz="4000" b="1" dirty="0"/>
              <a:t>Article 20</a:t>
            </a:r>
            <a:r>
              <a:rPr lang="en-GB" sz="4000" b="1" dirty="0" smtClean="0"/>
              <a:t/>
            </a:r>
            <a:br>
              <a:rPr lang="en-GB" sz="4000" b="1" dirty="0" smtClean="0"/>
            </a:br>
            <a:r>
              <a:rPr lang="en-GB" sz="4000" b="1" dirty="0" smtClean="0"/>
              <a:t>Real</a:t>
            </a:r>
            <a:r>
              <a:rPr lang="en-GB" sz="4000" b="1" dirty="0"/>
              <a:t>-time</a:t>
            </a:r>
            <a:r>
              <a:rPr lang="en-GB" sz="4000" b="1" dirty="0" smtClean="0"/>
              <a:t> Collection </a:t>
            </a:r>
            <a:r>
              <a:rPr lang="en-GB" sz="4000" b="1" dirty="0"/>
              <a:t>of</a:t>
            </a:r>
            <a:r>
              <a:rPr lang="en-GB" sz="4000" b="1" dirty="0" smtClean="0"/>
              <a:t> Traffic Data</a:t>
            </a:r>
            <a:endParaRPr lang="en-GB" sz="4000" dirty="0"/>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98</a:t>
            </a:fld>
            <a:endParaRPr lang="en-US" dirty="0">
              <a:solidFill>
                <a:schemeClr val="tx1"/>
              </a:solidFill>
            </a:endParaRPr>
          </a:p>
        </p:txBody>
      </p:sp>
      <p:sp>
        <p:nvSpPr>
          <p:cNvPr id="6" name="Rectangle 3"/>
          <p:cNvSpPr txBox="1">
            <a:spLocks noChangeArrowheads="1"/>
          </p:cNvSpPr>
          <p:nvPr/>
        </p:nvSpPr>
        <p:spPr bwMode="auto">
          <a:xfrm>
            <a:off x="457200" y="188976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en-GB" sz="2400" dirty="0" smtClean="0">
                <a:latin typeface="+mj-lt"/>
              </a:rPr>
              <a:t>Each Party shall adopt such legislative and other measures as may be necessary to empower its competent authorities to:</a:t>
            </a:r>
          </a:p>
          <a:p>
            <a:pPr marL="857250" lvl="1" indent="-457200" algn="just" eaLnBrk="1" fontAlgn="auto" hangingPunct="1">
              <a:lnSpc>
                <a:spcPct val="90000"/>
              </a:lnSpc>
              <a:spcBef>
                <a:spcPts val="600"/>
              </a:spcBef>
              <a:spcAft>
                <a:spcPts val="1200"/>
              </a:spcAft>
              <a:buFont typeface="+mj-lt"/>
              <a:buAutoNum type="alphaLcParenR"/>
              <a:defRPr/>
            </a:pPr>
            <a:r>
              <a:rPr lang="en-GB" b="1" dirty="0" smtClean="0">
                <a:solidFill>
                  <a:srgbClr val="FF0000"/>
                </a:solidFill>
              </a:rPr>
              <a:t>collect or record through the application of technical means </a:t>
            </a:r>
            <a:r>
              <a:rPr lang="en-GB" sz="2000" dirty="0" smtClean="0">
                <a:solidFill>
                  <a:prstClr val="black"/>
                </a:solidFill>
              </a:rPr>
              <a:t>on the territory of that Party</a:t>
            </a:r>
            <a:r>
              <a:rPr lang="en-GB" sz="2000" dirty="0" smtClean="0">
                <a:latin typeface="+mj-lt"/>
              </a:rPr>
              <a:t>, and</a:t>
            </a:r>
          </a:p>
          <a:p>
            <a:pPr marL="857250" lvl="1" indent="-457200" algn="just" eaLnBrk="1" fontAlgn="auto" hangingPunct="1">
              <a:lnSpc>
                <a:spcPct val="90000"/>
              </a:lnSpc>
              <a:spcBef>
                <a:spcPts val="600"/>
              </a:spcBef>
              <a:spcAft>
                <a:spcPts val="1200"/>
              </a:spcAft>
              <a:buFont typeface="+mj-lt"/>
              <a:buAutoNum type="alphaLcParenR"/>
              <a:defRPr/>
            </a:pPr>
            <a:r>
              <a:rPr lang="en-GB" sz="2000" dirty="0" smtClean="0">
                <a:latin typeface="+mj-lt"/>
              </a:rPr>
              <a:t>compel a service provider, within its existing technical capability:</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collect or record through the application of technical means on the territory of that Party; or</a:t>
            </a:r>
          </a:p>
          <a:p>
            <a:pPr marL="1257300" lvl="2" indent="-457200" algn="just" eaLnBrk="1" fontAlgn="auto" hangingPunct="1">
              <a:lnSpc>
                <a:spcPct val="90000"/>
              </a:lnSpc>
              <a:spcBef>
                <a:spcPts val="600"/>
              </a:spcBef>
              <a:spcAft>
                <a:spcPts val="1200"/>
              </a:spcAft>
              <a:buFont typeface="+mj-lt"/>
              <a:buAutoNum type="romanUcPeriod"/>
              <a:defRPr/>
            </a:pPr>
            <a:r>
              <a:rPr lang="en-GB" sz="1800" dirty="0" smtClean="0">
                <a:latin typeface="+mj-lt"/>
              </a:rPr>
              <a:t>to co-operate and assist the competent authorities in the collection or recording of,</a:t>
            </a:r>
          </a:p>
          <a:p>
            <a:pPr marL="811213" lvl="1" indent="0" algn="just" eaLnBrk="1" fontAlgn="auto" hangingPunct="1">
              <a:lnSpc>
                <a:spcPct val="90000"/>
              </a:lnSpc>
              <a:spcBef>
                <a:spcPts val="600"/>
              </a:spcBef>
              <a:spcAft>
                <a:spcPts val="1200"/>
              </a:spcAft>
              <a:buFont typeface="Arial" charset="0"/>
              <a:buNone/>
              <a:defRPr/>
            </a:pPr>
            <a:r>
              <a:rPr lang="en-GB" sz="2000" dirty="0" smtClean="0">
                <a:latin typeface="+mj-lt"/>
              </a:rPr>
              <a:t>traffic data, in real-time, associated with specified communications in its territory transmitted by means of a computer system.</a:t>
            </a:r>
            <a:endParaRPr lang="en-GB" sz="2000" dirty="0">
              <a:latin typeface="+mj-lt"/>
            </a:endParaRPr>
          </a:p>
        </p:txBody>
      </p:sp>
    </p:spTree>
    <p:extLst>
      <p:ext uri="{BB962C8B-B14F-4D97-AF65-F5344CB8AC3E}">
        <p14:creationId xmlns:p14="http://schemas.microsoft.com/office/powerpoint/2010/main" val="201065158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Collect or record through the application of technical means</a:t>
            </a:r>
            <a:endParaRPr lang="en-US" sz="3600" b="1" dirty="0"/>
          </a:p>
        </p:txBody>
      </p:sp>
      <p:sp>
        <p:nvSpPr>
          <p:cNvPr id="3" name="Content Placeholder 2"/>
          <p:cNvSpPr>
            <a:spLocks noGrp="1"/>
          </p:cNvSpPr>
          <p:nvPr>
            <p:ph idx="1"/>
          </p:nvPr>
        </p:nvSpPr>
        <p:spPr>
          <a:xfrm>
            <a:off x="635000" y="2057400"/>
            <a:ext cx="7914640" cy="3962401"/>
          </a:xfrm>
        </p:spPr>
        <p:txBody>
          <a:bodyPr/>
          <a:lstStyle/>
          <a:p>
            <a:pPr algn="just"/>
            <a:r>
              <a:rPr lang="en-US" dirty="0" smtClean="0"/>
              <a:t>This part of power refers to direct power of competent authorities to collect or record traffic data in real-time</a:t>
            </a:r>
          </a:p>
          <a:p>
            <a:pPr algn="just"/>
            <a:endParaRPr lang="en-US" dirty="0"/>
          </a:p>
          <a:p>
            <a:pPr algn="just"/>
            <a:r>
              <a:rPr lang="en-US" dirty="0"/>
              <a:t>No specific technology that is required to be adopted</a:t>
            </a:r>
          </a:p>
          <a:p>
            <a:pPr algn="just"/>
            <a:endParaRPr lang="en-US" dirty="0" smtClean="0"/>
          </a:p>
          <a:p>
            <a:pPr algn="just"/>
            <a:endParaRPr lang="en-US" dirty="0"/>
          </a:p>
          <a:p>
            <a:pPr algn="just"/>
            <a:endParaRPr lang="en-US" dirty="0" smtClean="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A966BBF2-DA90-4DEB-8CEB-816DABC85824}" type="slidenum">
              <a:rPr lang="en-US" smtClean="0">
                <a:solidFill>
                  <a:schemeClr val="tx1"/>
                </a:solidFill>
              </a:rPr>
              <a:pPr>
                <a:defRPr/>
              </a:pPr>
              <a:t>99</a:t>
            </a:fld>
            <a:endParaRPr lang="en-US" dirty="0">
              <a:solidFill>
                <a:schemeClr val="tx1"/>
              </a:solidFill>
            </a:endParaRPr>
          </a:p>
        </p:txBody>
      </p:sp>
    </p:spTree>
    <p:extLst>
      <p:ext uri="{BB962C8B-B14F-4D97-AF65-F5344CB8AC3E}">
        <p14:creationId xmlns:p14="http://schemas.microsoft.com/office/powerpoint/2010/main" val="28891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21857</TotalTime>
  <Words>21745</Words>
  <Application>Microsoft Office PowerPoint</Application>
  <PresentationFormat>On-screen Show (4:3)</PresentationFormat>
  <Paragraphs>1477</Paragraphs>
  <Slides>142</Slides>
  <Notes>140</Notes>
  <HiddenSlides>0</HiddenSlides>
  <MMClips>0</MMClips>
  <ScaleCrop>false</ScaleCrop>
  <HeadingPairs>
    <vt:vector size="4" baseType="variant">
      <vt:variant>
        <vt:lpstr>Theme</vt:lpstr>
      </vt:variant>
      <vt:variant>
        <vt:i4>1</vt:i4>
      </vt:variant>
      <vt:variant>
        <vt:lpstr>Slide Titles</vt:lpstr>
      </vt:variant>
      <vt:variant>
        <vt:i4>142</vt:i4>
      </vt:variant>
    </vt:vector>
  </HeadingPairs>
  <TitlesOfParts>
    <vt:vector size="143" baseType="lpstr">
      <vt:lpstr>Office Theme</vt:lpstr>
      <vt:lpstr>Introductory Cybercrime Training for Judges and Prosecutors</vt:lpstr>
      <vt:lpstr>Agenda</vt:lpstr>
      <vt:lpstr>Session Objectives</vt:lpstr>
      <vt:lpstr>PowerPoint Presentation</vt:lpstr>
      <vt:lpstr>Part One Procedural provisions of the Budapest Convention </vt:lpstr>
      <vt:lpstr>Procedural Rules</vt:lpstr>
      <vt:lpstr>Service Provider</vt:lpstr>
      <vt:lpstr>Service Provider</vt:lpstr>
      <vt:lpstr>Subscriber Information</vt:lpstr>
      <vt:lpstr>Traffic Data</vt:lpstr>
      <vt:lpstr>Content data </vt:lpstr>
      <vt:lpstr>PowerPoint Presentation</vt:lpstr>
      <vt:lpstr>Article 16 – Expedited Preservation of Stored Computer Data</vt:lpstr>
      <vt:lpstr>Article 16 – Expedited Preservation of Stored Computer Data</vt:lpstr>
      <vt:lpstr>Article 16 – Expedited Preservation of Stored Computer Data</vt:lpstr>
      <vt:lpstr>Article 16 – Expedited Preservation of Stored Computer Data</vt:lpstr>
      <vt:lpstr>Article 16 – Expedited Preservation of Stored Computer Data</vt:lpstr>
      <vt:lpstr>Order or similarly obtain</vt:lpstr>
      <vt:lpstr>Article 16 – Expedited Preservation of Stored Computer Data</vt:lpstr>
      <vt:lpstr>Expeditious preservation</vt:lpstr>
      <vt:lpstr>Article 16 – Expedited Preservation of Stored Computer Data</vt:lpstr>
      <vt:lpstr>Specified Computer Data</vt:lpstr>
      <vt:lpstr>Article 16 – Expedited Preservation of Stored Computer Data</vt:lpstr>
      <vt:lpstr>Stored by means of computer system</vt:lpstr>
      <vt:lpstr>Article 16 – Expedited Preservation of Stored Computer Data</vt:lpstr>
      <vt:lpstr>Vulnerable to loss or modification</vt:lpstr>
      <vt:lpstr>Article 16 – Expedited Preservation of Stored Computer Data</vt:lpstr>
      <vt:lpstr>Possession or control</vt:lpstr>
      <vt:lpstr>Article 16 – Expedited Preservation of Stored Computer Data</vt:lpstr>
      <vt:lpstr>Time period</vt:lpstr>
      <vt:lpstr>Article 16 – Expedited Preservation of Stored Computer Data</vt:lpstr>
      <vt:lpstr>Keep confidential undertaking of procedures</vt:lpstr>
      <vt:lpstr> Article 17 – Expedited Preservation and Partial Disclosure of Traffic Data </vt:lpstr>
      <vt:lpstr> Article 17 – Expedited Preservation and Partial Disclosure of Traffic Data </vt:lpstr>
      <vt:lpstr> Article 17 – Expedited Preservation and Partial Disclosure of Traffic Data </vt:lpstr>
      <vt:lpstr>One or more service providers</vt:lpstr>
      <vt:lpstr>One or more service providers</vt:lpstr>
      <vt:lpstr> Article 17 – Expedited Preservation and Partial Disclosure of Traffic Data </vt:lpstr>
      <vt:lpstr>Expeditious disclosure  of sufficient traffic data</vt:lpstr>
      <vt:lpstr>PowerPoint Presentation</vt:lpstr>
      <vt:lpstr>Article 18 - Production order</vt:lpstr>
      <vt:lpstr>Article 18 - Production order</vt:lpstr>
      <vt:lpstr>Article 18 - Production order</vt:lpstr>
      <vt:lpstr>Competent authorities</vt:lpstr>
      <vt:lpstr>Article 18 - Production order</vt:lpstr>
      <vt:lpstr>Person in its territory</vt:lpstr>
      <vt:lpstr>Article 18 - Production order</vt:lpstr>
      <vt:lpstr>Specified computer data</vt:lpstr>
      <vt:lpstr>Article 18 - Production order</vt:lpstr>
      <vt:lpstr>Possession or control</vt:lpstr>
      <vt:lpstr>Article 18 - Production order</vt:lpstr>
      <vt:lpstr>Stored in computer system</vt:lpstr>
      <vt:lpstr>Article 18 - Production order</vt:lpstr>
      <vt:lpstr>Service Provider</vt:lpstr>
      <vt:lpstr>Article 18 - Production order</vt:lpstr>
      <vt:lpstr>Offering services in territory</vt:lpstr>
      <vt:lpstr>Article 18 - Production order</vt:lpstr>
      <vt:lpstr>Subscriber information</vt:lpstr>
      <vt:lpstr>Subscriber information</vt:lpstr>
      <vt:lpstr>Article 18 - Production order</vt:lpstr>
      <vt:lpstr>Relating to such services</vt:lpstr>
      <vt:lpstr>Article 18 - Production order</vt:lpstr>
      <vt:lpstr>Possession or control</vt:lpstr>
      <vt:lpstr>PowerPoint Presentation</vt:lpstr>
      <vt:lpstr>PowerPoint Presentation</vt:lpstr>
      <vt:lpstr>PowerPoint Presentation</vt:lpstr>
      <vt:lpstr>PowerPoint Presentation</vt:lpstr>
      <vt:lpstr>Article 19 Search and Seizure of Stored Computer Data </vt:lpstr>
      <vt:lpstr>Article 19 Search and Seizure of Stored Computer Data </vt:lpstr>
      <vt:lpstr>Article 19 Search and Seizure of Stored Computer Data </vt:lpstr>
      <vt:lpstr>Article 19 Search and Seizure of Stored Computer Data </vt:lpstr>
      <vt:lpstr>Article 19 Search and Seizure of Stored Computer Data </vt:lpstr>
      <vt:lpstr>Competent authorities</vt:lpstr>
      <vt:lpstr>Article 19 Search and Seizure of Stored Computer Data </vt:lpstr>
      <vt:lpstr>Search or similarly access</vt:lpstr>
      <vt:lpstr>Article 19 Search and Seizure of Stored Computer Data </vt:lpstr>
      <vt:lpstr>Computer system or computer-data storage medium</vt:lpstr>
      <vt:lpstr>Article 19 Search and Seizure of Stored Computer Data </vt:lpstr>
      <vt:lpstr>Extending search or similar accessing</vt:lpstr>
      <vt:lpstr>Article 19 Search and Seizure of Stored Computer Data </vt:lpstr>
      <vt:lpstr>Competent authorities</vt:lpstr>
      <vt:lpstr>Article 19 Search and Seizure of Stored Computer Data </vt:lpstr>
      <vt:lpstr>Seize or similarly secure</vt:lpstr>
      <vt:lpstr>Article 19 Search and Seizure of Stored Computer Data </vt:lpstr>
      <vt:lpstr>Make or retain copy</vt:lpstr>
      <vt:lpstr>Article 19 Search and Seizure of Stored Computer Data </vt:lpstr>
      <vt:lpstr>Maintain the integrity</vt:lpstr>
      <vt:lpstr>Article 19 Search and Seizure of Stored Computer Data </vt:lpstr>
      <vt:lpstr>Render inaccessible or remove data</vt:lpstr>
      <vt:lpstr>Article 19 Search and Seizure of Stored Computer Data </vt:lpstr>
      <vt:lpstr>Ordering persons to protect data</vt:lpstr>
      <vt:lpstr>PowerPoint Presentation</vt:lpstr>
      <vt:lpstr>Article 20 Real-time Collection of Traffic Data</vt:lpstr>
      <vt:lpstr>Article 20 Real-time Collection of Traffic Data</vt:lpstr>
      <vt:lpstr>Article 20 Real-time Collection of Traffic Data</vt:lpstr>
      <vt:lpstr>Article 20 Real-time Collection of Traffic Data</vt:lpstr>
      <vt:lpstr>Competent authorities</vt:lpstr>
      <vt:lpstr>Article 20 Real-time Collection of Traffic Data</vt:lpstr>
      <vt:lpstr>Collect or record through the application of technical means</vt:lpstr>
      <vt:lpstr>Article 20 Real-time Collection of Traffic Data</vt:lpstr>
      <vt:lpstr>Compel a service provider</vt:lpstr>
      <vt:lpstr>Article 20 Real-time Collection of Traffic Data</vt:lpstr>
      <vt:lpstr>Specified communications</vt:lpstr>
      <vt:lpstr>Article 20 Real-time Collection of Traffic Data</vt:lpstr>
      <vt:lpstr>Other measures</vt:lpstr>
      <vt:lpstr>Article 20 Real-time Collection of Traffic Data</vt:lpstr>
      <vt:lpstr>Oblige service provider to keep measures confidential </vt:lpstr>
      <vt:lpstr>PowerPoint Presentation</vt:lpstr>
      <vt:lpstr>Article 21 Interception of Content Data</vt:lpstr>
      <vt:lpstr>Article 21 Interception of Content Data</vt:lpstr>
      <vt:lpstr>Article 21 Interception of Content Data</vt:lpstr>
      <vt:lpstr>Article 21 Interception of Content Data</vt:lpstr>
      <vt:lpstr>Competent authorities</vt:lpstr>
      <vt:lpstr>Article 21 Interception of Content Data</vt:lpstr>
      <vt:lpstr>Collect or record through the application of technical means</vt:lpstr>
      <vt:lpstr>Article 21 Interception of Content Data</vt:lpstr>
      <vt:lpstr>Compel a service provider</vt:lpstr>
      <vt:lpstr>Article 21 Interception of Content Data</vt:lpstr>
      <vt:lpstr>Specified communications</vt:lpstr>
      <vt:lpstr>Article 21 Interception of Content Data</vt:lpstr>
      <vt:lpstr>Other measures</vt:lpstr>
      <vt:lpstr>Article 21 Interception of Content Data</vt:lpstr>
      <vt:lpstr>Oblige service provider to keep measures confidential </vt:lpstr>
      <vt:lpstr>PowerPoint Presentation</vt:lpstr>
      <vt:lpstr>Part Two Conditions and safeguards in the Budapest Convention </vt:lpstr>
      <vt:lpstr>Article 15 § 1 Conditions and safeguards </vt:lpstr>
      <vt:lpstr>Article 15 § 1 Conditions and safeguards </vt:lpstr>
      <vt:lpstr>Rights guaranteed by ECHR and ICCPR</vt:lpstr>
      <vt:lpstr>Article 15 § 2 and 3 Conditions and safeguards </vt:lpstr>
      <vt:lpstr>Conditions and safeguards under European Convention of Human Rights</vt:lpstr>
      <vt:lpstr>Part Two - Annex Conditions and safeguards under European Convention of Human Rights</vt:lpstr>
      <vt:lpstr>Conditions and safeguards under European Convention of Human Rights</vt:lpstr>
      <vt:lpstr>Conditions and safeguards under European Convention of Human Rights</vt:lpstr>
      <vt:lpstr>Conditions and safeguards under European Convention of Human Rights</vt:lpstr>
      <vt:lpstr>Conditions and safeguards under European Convention of Human Rights</vt:lpstr>
      <vt:lpstr>Conditions and safeguards under European Convention of Human Rights</vt:lpstr>
      <vt:lpstr>Conditions and safeguards under European Convention of Human Rights</vt:lpstr>
      <vt:lpstr>Conditions and safeguards under European Convention of Human Rights</vt:lpstr>
      <vt:lpstr>PowerPoint Presentation</vt:lpstr>
      <vt:lpstr>Part Three Summary</vt:lpstr>
      <vt:lpstr>Summary</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MUREANU Georgeta</cp:lastModifiedBy>
  <cp:revision>475</cp:revision>
  <dcterms:created xsi:type="dcterms:W3CDTF">2012-01-28T17:11:27Z</dcterms:created>
  <dcterms:modified xsi:type="dcterms:W3CDTF">2017-09-06T14:26:28Z</dcterms:modified>
</cp:coreProperties>
</file>